
<file path=[Content_Types].xml><?xml version="1.0" encoding="utf-8"?>
<Types xmlns="http://schemas.openxmlformats.org/package/2006/content-types">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theme/themeOverride1.xml" ContentType="application/vnd.openxmlformats-officedocument.themeOverr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0" r:id="rId3"/>
    <p:sldId id="293" r:id="rId4"/>
    <p:sldId id="265" r:id="rId5"/>
    <p:sldId id="266" r:id="rId6"/>
    <p:sldId id="290" r:id="rId7"/>
    <p:sldId id="262" r:id="rId8"/>
    <p:sldId id="291" r:id="rId9"/>
    <p:sldId id="259" r:id="rId10"/>
    <p:sldId id="260" r:id="rId11"/>
    <p:sldId id="282" r:id="rId12"/>
    <p:sldId id="263" r:id="rId13"/>
    <p:sldId id="264" r:id="rId14"/>
    <p:sldId id="269" r:id="rId15"/>
    <p:sldId id="267" r:id="rId16"/>
    <p:sldId id="272" r:id="rId17"/>
    <p:sldId id="274" r:id="rId18"/>
    <p:sldId id="284" r:id="rId19"/>
    <p:sldId id="257" r:id="rId20"/>
    <p:sldId id="258" r:id="rId21"/>
    <p:sldId id="283" r:id="rId22"/>
    <p:sldId id="279" r:id="rId23"/>
    <p:sldId id="276" r:id="rId24"/>
    <p:sldId id="277" r:id="rId25"/>
    <p:sldId id="286" r:id="rId26"/>
    <p:sldId id="278" r:id="rId27"/>
    <p:sldId id="261" r:id="rId28"/>
    <p:sldId id="281" r:id="rId29"/>
    <p:sldId id="273" r:id="rId30"/>
    <p:sldId id="275" r:id="rId31"/>
    <p:sldId id="292"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schorn" initials="m" lastIdx="1" clrIdx="0">
    <p:extLst>
      <p:ext uri="{19B8F6BF-5375-455C-9EA6-DF929625EA0E}">
        <p15:presenceInfo xmlns:p15="http://schemas.microsoft.com/office/powerpoint/2012/main" userId="mschor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B19"/>
    <a:srgbClr val="1B29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6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F15a!$A$10</c:f>
              <c:strCache>
                <c:ptCount val="1"/>
                <c:pt idx="0">
                  <c:v>1 - sehr zufrieden</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F15a!$B$8:$E$8</c:f>
              <c:strCache>
                <c:ptCount val="4"/>
                <c:pt idx="0">
                  <c:v>Gesamt</c:v>
                </c:pt>
                <c:pt idx="1">
                  <c:v>bis 1700 </c:v>
                </c:pt>
                <c:pt idx="2">
                  <c:v>1701 bis 2550</c:v>
                </c:pt>
                <c:pt idx="3">
                  <c:v>2551 und mehr </c:v>
                </c:pt>
              </c:strCache>
            </c:strRef>
          </c:cat>
          <c:val>
            <c:numRef>
              <c:f>F15a!$B$10:$E$10</c:f>
              <c:numCache>
                <c:formatCode>0.0%</c:formatCode>
                <c:ptCount val="4"/>
                <c:pt idx="0">
                  <c:v>0.28699999999999998</c:v>
                </c:pt>
                <c:pt idx="1">
                  <c:v>0.13300000000000001</c:v>
                </c:pt>
                <c:pt idx="2">
                  <c:v>0.247</c:v>
                </c:pt>
                <c:pt idx="3">
                  <c:v>0.48199999999999998</c:v>
                </c:pt>
              </c:numCache>
            </c:numRef>
          </c:val>
          <c:extLst>
            <c:ext xmlns:c16="http://schemas.microsoft.com/office/drawing/2014/chart" uri="{C3380CC4-5D6E-409C-BE32-E72D297353CC}">
              <c16:uniqueId val="{00000000-43C6-45E9-9ADA-9BBE14F20100}"/>
            </c:ext>
          </c:extLst>
        </c:ser>
        <c:ser>
          <c:idx val="2"/>
          <c:order val="2"/>
          <c:tx>
            <c:strRef>
              <c:f>F15a!$A$11</c:f>
              <c:strCache>
                <c:ptCount val="1"/>
                <c:pt idx="0">
                  <c:v>2</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F15a!$B$8:$E$8</c:f>
              <c:strCache>
                <c:ptCount val="4"/>
                <c:pt idx="0">
                  <c:v>Gesamt</c:v>
                </c:pt>
                <c:pt idx="1">
                  <c:v>bis 1700 </c:v>
                </c:pt>
                <c:pt idx="2">
                  <c:v>1701 bis 2550</c:v>
                </c:pt>
                <c:pt idx="3">
                  <c:v>2551 und mehr </c:v>
                </c:pt>
              </c:strCache>
            </c:strRef>
          </c:cat>
          <c:val>
            <c:numRef>
              <c:f>F15a!$B$11:$E$11</c:f>
              <c:numCache>
                <c:formatCode>0.0%</c:formatCode>
                <c:ptCount val="4"/>
                <c:pt idx="0">
                  <c:v>0.42099999999999999</c:v>
                </c:pt>
                <c:pt idx="1">
                  <c:v>0.45700000000000002</c:v>
                </c:pt>
                <c:pt idx="2">
                  <c:v>0.436</c:v>
                </c:pt>
                <c:pt idx="3">
                  <c:v>0.371</c:v>
                </c:pt>
              </c:numCache>
            </c:numRef>
          </c:val>
          <c:extLst>
            <c:ext xmlns:c16="http://schemas.microsoft.com/office/drawing/2014/chart" uri="{C3380CC4-5D6E-409C-BE32-E72D297353CC}">
              <c16:uniqueId val="{00000001-43C6-45E9-9ADA-9BBE14F20100}"/>
            </c:ext>
          </c:extLst>
        </c:ser>
        <c:ser>
          <c:idx val="3"/>
          <c:order val="3"/>
          <c:tx>
            <c:strRef>
              <c:f>F15a!$A$12</c:f>
              <c:strCache>
                <c:ptCount val="1"/>
                <c:pt idx="0">
                  <c:v>3</c:v>
                </c:pt>
              </c:strCache>
            </c:strRef>
          </c:tx>
          <c:spPr>
            <a:solidFill>
              <a:schemeClr val="accent2">
                <a:lumMod val="75000"/>
              </a:schemeClr>
            </a:solidFill>
            <a:ln>
              <a:noFill/>
            </a:ln>
            <a:effectLst/>
          </c:spPr>
          <c:invertIfNegative val="0"/>
          <c:dLbls>
            <c:dLbl>
              <c:idx val="3"/>
              <c:layout>
                <c:manualLayout>
                  <c:x val="-2.0440251361442799E-2"/>
                  <c:y val="1.53177775472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C6-45E9-9ADA-9BBE14F2010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F15a!$B$8:$E$8</c:f>
              <c:strCache>
                <c:ptCount val="4"/>
                <c:pt idx="0">
                  <c:v>Gesamt</c:v>
                </c:pt>
                <c:pt idx="1">
                  <c:v>bis 1700 </c:v>
                </c:pt>
                <c:pt idx="2">
                  <c:v>1701 bis 2550</c:v>
                </c:pt>
                <c:pt idx="3">
                  <c:v>2551 und mehr </c:v>
                </c:pt>
              </c:strCache>
            </c:strRef>
          </c:cat>
          <c:val>
            <c:numRef>
              <c:f>F15a!$B$12:$E$12</c:f>
              <c:numCache>
                <c:formatCode>0.0%</c:formatCode>
                <c:ptCount val="4"/>
                <c:pt idx="0">
                  <c:v>0.26200000000000001</c:v>
                </c:pt>
                <c:pt idx="1">
                  <c:v>0.34699999999999998</c:v>
                </c:pt>
                <c:pt idx="2">
                  <c:v>0.30299999999999999</c:v>
                </c:pt>
                <c:pt idx="3">
                  <c:v>0.13600000000000001</c:v>
                </c:pt>
              </c:numCache>
            </c:numRef>
          </c:val>
          <c:extLst>
            <c:ext xmlns:c16="http://schemas.microsoft.com/office/drawing/2014/chart" uri="{C3380CC4-5D6E-409C-BE32-E72D297353CC}">
              <c16:uniqueId val="{00000002-43C6-45E9-9ADA-9BBE14F20100}"/>
            </c:ext>
          </c:extLst>
        </c:ser>
        <c:ser>
          <c:idx val="4"/>
          <c:order val="4"/>
          <c:tx>
            <c:strRef>
              <c:f>F15a!$A$13</c:f>
              <c:strCache>
                <c:ptCount val="1"/>
                <c:pt idx="0">
                  <c:v>4 - überhaupt nicht zufrieden</c:v>
                </c:pt>
              </c:strCache>
            </c:strRef>
          </c:tx>
          <c:spPr>
            <a:solidFill>
              <a:schemeClr val="accent2">
                <a:lumMod val="50000"/>
              </a:schemeClr>
            </a:solidFill>
            <a:ln>
              <a:noFill/>
            </a:ln>
            <a:effectLst/>
          </c:spPr>
          <c:invertIfNegative val="0"/>
          <c:dLbls>
            <c:dLbl>
              <c:idx val="0"/>
              <c:layout>
                <c:manualLayout>
                  <c:x val="-1.53301885210822E-2"/>
                  <c:y val="3.06355550945483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67-4FAB-ACF1-C06BE559CB56}"/>
                </c:ext>
              </c:extLst>
            </c:dLbl>
            <c:dLbl>
              <c:idx val="2"/>
              <c:layout>
                <c:manualLayout>
                  <c:x val="-1.3626834240961901E-2"/>
                  <c:y val="6.12711101890961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67-4FAB-ACF1-C06BE559CB56}"/>
                </c:ext>
              </c:extLst>
            </c:dLbl>
            <c:dLbl>
              <c:idx val="3"/>
              <c:layout>
                <c:manualLayout>
                  <c:x val="-1.1923479960841799E-2"/>
                  <c:y val="-1.53175363224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C6-45E9-9ADA-9BBE14F2010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F15a!$B$8:$E$8</c:f>
              <c:strCache>
                <c:ptCount val="4"/>
                <c:pt idx="0">
                  <c:v>Gesamt</c:v>
                </c:pt>
                <c:pt idx="1">
                  <c:v>bis 1700 </c:v>
                </c:pt>
                <c:pt idx="2">
                  <c:v>1701 bis 2550</c:v>
                </c:pt>
                <c:pt idx="3">
                  <c:v>2551 und mehr </c:v>
                </c:pt>
              </c:strCache>
            </c:strRef>
          </c:cat>
          <c:val>
            <c:numRef>
              <c:f>F15a!$B$13:$E$13</c:f>
              <c:numCache>
                <c:formatCode>0.0%</c:formatCode>
                <c:ptCount val="4"/>
                <c:pt idx="0">
                  <c:v>0.03</c:v>
                </c:pt>
                <c:pt idx="1">
                  <c:v>6.4000000000000001E-2</c:v>
                </c:pt>
                <c:pt idx="2">
                  <c:v>1.4E-2</c:v>
                </c:pt>
                <c:pt idx="3">
                  <c:v>1.0999999999999999E-2</c:v>
                </c:pt>
              </c:numCache>
            </c:numRef>
          </c:val>
          <c:extLst>
            <c:ext xmlns:c16="http://schemas.microsoft.com/office/drawing/2014/chart" uri="{C3380CC4-5D6E-409C-BE32-E72D297353CC}">
              <c16:uniqueId val="{00000003-43C6-45E9-9ADA-9BBE14F20100}"/>
            </c:ext>
          </c:extLst>
        </c:ser>
        <c:ser>
          <c:idx val="5"/>
          <c:order val="5"/>
          <c:tx>
            <c:strRef>
              <c:f>F15a!$A$14</c:f>
              <c:strCache>
                <c:ptCount val="1"/>
                <c:pt idx="0">
                  <c:v>Keine Angabe/weiß nicht</c:v>
                </c:pt>
              </c:strCache>
            </c:strRef>
          </c:tx>
          <c:spPr>
            <a:solidFill>
              <a:schemeClr val="accent6"/>
            </a:solidFill>
            <a:ln>
              <a:noFill/>
            </a:ln>
            <a:effectLst/>
          </c:spPr>
          <c:invertIfNegative val="0"/>
          <c:cat>
            <c:strRef>
              <c:f>F15a!$B$8:$E$8</c:f>
              <c:strCache>
                <c:ptCount val="4"/>
                <c:pt idx="0">
                  <c:v>Gesamt</c:v>
                </c:pt>
                <c:pt idx="1">
                  <c:v>bis 1700 </c:v>
                </c:pt>
                <c:pt idx="2">
                  <c:v>1701 bis 2550</c:v>
                </c:pt>
                <c:pt idx="3">
                  <c:v>2551 und mehr </c:v>
                </c:pt>
              </c:strCache>
            </c:strRef>
          </c:cat>
          <c:val>
            <c:numRef>
              <c:f>F15a!$B$14:$E$14</c:f>
              <c:numCache>
                <c:formatCode>0.0%</c:formatCode>
                <c:ptCount val="4"/>
                <c:pt idx="0">
                  <c:v>0</c:v>
                </c:pt>
                <c:pt idx="1">
                  <c:v>0</c:v>
                </c:pt>
                <c:pt idx="2">
                  <c:v>0</c:v>
                </c:pt>
                <c:pt idx="3">
                  <c:v>0</c:v>
                </c:pt>
              </c:numCache>
            </c:numRef>
          </c:val>
          <c:extLst>
            <c:ext xmlns:c16="http://schemas.microsoft.com/office/drawing/2014/chart" uri="{C3380CC4-5D6E-409C-BE32-E72D297353CC}">
              <c16:uniqueId val="{00000004-43C6-45E9-9ADA-9BBE14F20100}"/>
            </c:ext>
          </c:extLst>
        </c:ser>
        <c:dLbls>
          <c:showLegendKey val="0"/>
          <c:showVal val="0"/>
          <c:showCatName val="0"/>
          <c:showSerName val="0"/>
          <c:showPercent val="0"/>
          <c:showBubbleSize val="0"/>
        </c:dLbls>
        <c:gapWidth val="150"/>
        <c:overlap val="100"/>
        <c:axId val="131148288"/>
        <c:axId val="48889856"/>
        <c:extLst>
          <c:ext xmlns:c15="http://schemas.microsoft.com/office/drawing/2012/chart" uri="{02D57815-91ED-43cb-92C2-25804820EDAC}">
            <c15:filteredBarSeries>
              <c15:ser>
                <c:idx val="0"/>
                <c:order val="0"/>
                <c:tx>
                  <c:strRef>
                    <c:extLst>
                      <c:ext uri="{02D57815-91ED-43cb-92C2-25804820EDAC}">
                        <c15:formulaRef>
                          <c15:sqref>F15a!$A$9</c15:sqref>
                        </c15:formulaRef>
                      </c:ext>
                    </c:extLst>
                    <c:strCache>
                      <c:ptCount val="1"/>
                    </c:strCache>
                  </c:strRef>
                </c:tx>
                <c:spPr>
                  <a:solidFill>
                    <a:schemeClr val="accent1"/>
                  </a:solidFill>
                  <a:ln>
                    <a:noFill/>
                  </a:ln>
                  <a:effectLst/>
                </c:spPr>
                <c:invertIfNegative val="0"/>
                <c:cat>
                  <c:strRef>
                    <c:extLst>
                      <c:ext uri="{02D57815-91ED-43cb-92C2-25804820EDAC}">
                        <c15:formulaRef>
                          <c15:sqref>F15a!$B$8:$E$8</c15:sqref>
                        </c15:formulaRef>
                      </c:ext>
                    </c:extLst>
                    <c:strCache>
                      <c:ptCount val="4"/>
                      <c:pt idx="0">
                        <c:v>Gesamt</c:v>
                      </c:pt>
                      <c:pt idx="1">
                        <c:v>bis 1700 </c:v>
                      </c:pt>
                      <c:pt idx="2">
                        <c:v>1701 bis 2550</c:v>
                      </c:pt>
                      <c:pt idx="3">
                        <c:v>2551 und mehr </c:v>
                      </c:pt>
                    </c:strCache>
                  </c:strRef>
                </c:cat>
                <c:val>
                  <c:numRef>
                    <c:extLst>
                      <c:ext uri="{02D57815-91ED-43cb-92C2-25804820EDAC}">
                        <c15:formulaRef>
                          <c15:sqref>F15a!$B$9:$E$9</c15:sqref>
                        </c15:formulaRef>
                      </c:ext>
                    </c:extLst>
                    <c:numCache>
                      <c:formatCode>General</c:formatCode>
                      <c:ptCount val="4"/>
                    </c:numCache>
                  </c:numRef>
                </c:val>
                <c:extLst>
                  <c:ext xmlns:c16="http://schemas.microsoft.com/office/drawing/2014/chart" uri="{C3380CC4-5D6E-409C-BE32-E72D297353CC}">
                    <c16:uniqueId val="{00000005-43C6-45E9-9ADA-9BBE14F20100}"/>
                  </c:ext>
                </c:extLst>
              </c15:ser>
            </c15:filteredBarSeries>
          </c:ext>
        </c:extLst>
      </c:barChart>
      <c:catAx>
        <c:axId val="131148288"/>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48889856"/>
        <c:crosses val="autoZero"/>
        <c:auto val="1"/>
        <c:lblAlgn val="ctr"/>
        <c:lblOffset val="100"/>
        <c:noMultiLvlLbl val="0"/>
      </c:catAx>
      <c:valAx>
        <c:axId val="48889856"/>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31148288"/>
        <c:crosses val="autoZero"/>
        <c:crossBetween val="between"/>
      </c:valAx>
      <c:spPr>
        <a:noFill/>
        <a:ln>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F17a!$A$10</c:f>
              <c:strCache>
                <c:ptCount val="1"/>
                <c:pt idx="0">
                  <c:v>Ja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F17a!$B$8:$H$9</c:f>
              <c:strCache>
                <c:ptCount val="7"/>
                <c:pt idx="0">
                  <c:v>Gesamt</c:v>
                </c:pt>
                <c:pt idx="1">
                  <c:v>bis 1700 </c:v>
                </c:pt>
                <c:pt idx="2">
                  <c:v>1701 bis 2550</c:v>
                </c:pt>
                <c:pt idx="3">
                  <c:v>2551 und mehr </c:v>
                </c:pt>
                <c:pt idx="4">
                  <c:v>0 bis 6 Jahre</c:v>
                </c:pt>
                <c:pt idx="5">
                  <c:v>7 bis 12 Jahre</c:v>
                </c:pt>
                <c:pt idx="6">
                  <c:v>13 bis 18 Jahre</c:v>
                </c:pt>
              </c:strCache>
            </c:strRef>
          </c:cat>
          <c:val>
            <c:numRef>
              <c:f>F17a!$B$10:$H$10</c:f>
              <c:numCache>
                <c:formatCode>0.0%</c:formatCode>
                <c:ptCount val="7"/>
                <c:pt idx="0">
                  <c:v>0.29799999999999999</c:v>
                </c:pt>
                <c:pt idx="1">
                  <c:v>0.372</c:v>
                </c:pt>
                <c:pt idx="2">
                  <c:v>0.29499999999999998</c:v>
                </c:pt>
                <c:pt idx="3">
                  <c:v>0.22600000000000001</c:v>
                </c:pt>
                <c:pt idx="4">
                  <c:v>0.41299999999999998</c:v>
                </c:pt>
                <c:pt idx="5">
                  <c:v>0.28699999999999998</c:v>
                </c:pt>
                <c:pt idx="6">
                  <c:v>0.20899999999999999</c:v>
                </c:pt>
              </c:numCache>
            </c:numRef>
          </c:val>
          <c:extLst>
            <c:ext xmlns:c16="http://schemas.microsoft.com/office/drawing/2014/chart" uri="{C3380CC4-5D6E-409C-BE32-E72D297353CC}">
              <c16:uniqueId val="{00000000-0C51-4D24-973A-F9B4DAB3DD14}"/>
            </c:ext>
          </c:extLst>
        </c:ser>
        <c:ser>
          <c:idx val="1"/>
          <c:order val="1"/>
          <c:tx>
            <c:strRef>
              <c:f>F17a!$A$11</c:f>
              <c:strCache>
                <c:ptCount val="1"/>
                <c:pt idx="0">
                  <c:v>Nein</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F17a!$B$8:$H$9</c:f>
              <c:strCache>
                <c:ptCount val="7"/>
                <c:pt idx="0">
                  <c:v>Gesamt</c:v>
                </c:pt>
                <c:pt idx="1">
                  <c:v>bis 1700 </c:v>
                </c:pt>
                <c:pt idx="2">
                  <c:v>1701 bis 2550</c:v>
                </c:pt>
                <c:pt idx="3">
                  <c:v>2551 und mehr </c:v>
                </c:pt>
                <c:pt idx="4">
                  <c:v>0 bis 6 Jahre</c:v>
                </c:pt>
                <c:pt idx="5">
                  <c:v>7 bis 12 Jahre</c:v>
                </c:pt>
                <c:pt idx="6">
                  <c:v>13 bis 18 Jahre</c:v>
                </c:pt>
              </c:strCache>
            </c:strRef>
          </c:cat>
          <c:val>
            <c:numRef>
              <c:f>F17a!$B$11:$H$11</c:f>
              <c:numCache>
                <c:formatCode>0.0%</c:formatCode>
                <c:ptCount val="7"/>
                <c:pt idx="0">
                  <c:v>0.52900000000000003</c:v>
                </c:pt>
                <c:pt idx="1">
                  <c:v>0.41899999999999998</c:v>
                </c:pt>
                <c:pt idx="2">
                  <c:v>0.52800000000000002</c:v>
                </c:pt>
                <c:pt idx="3">
                  <c:v>0.64</c:v>
                </c:pt>
                <c:pt idx="4">
                  <c:v>0.38300000000000001</c:v>
                </c:pt>
                <c:pt idx="5">
                  <c:v>0.52700000000000002</c:v>
                </c:pt>
                <c:pt idx="6">
                  <c:v>0.65400000000000003</c:v>
                </c:pt>
              </c:numCache>
            </c:numRef>
          </c:val>
          <c:extLst>
            <c:ext xmlns:c16="http://schemas.microsoft.com/office/drawing/2014/chart" uri="{C3380CC4-5D6E-409C-BE32-E72D297353CC}">
              <c16:uniqueId val="{00000001-0C51-4D24-973A-F9B4DAB3DD14}"/>
            </c:ext>
          </c:extLst>
        </c:ser>
        <c:ser>
          <c:idx val="2"/>
          <c:order val="2"/>
          <c:tx>
            <c:strRef>
              <c:f>F17a!$A$12</c:f>
              <c:strCache>
                <c:ptCount val="1"/>
                <c:pt idx="0">
                  <c:v>keine Angabe/weiß nicht</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F17a!$B$8:$H$9</c:f>
              <c:strCache>
                <c:ptCount val="7"/>
                <c:pt idx="0">
                  <c:v>Gesamt</c:v>
                </c:pt>
                <c:pt idx="1">
                  <c:v>bis 1700 </c:v>
                </c:pt>
                <c:pt idx="2">
                  <c:v>1701 bis 2550</c:v>
                </c:pt>
                <c:pt idx="3">
                  <c:v>2551 und mehr </c:v>
                </c:pt>
                <c:pt idx="4">
                  <c:v>0 bis 6 Jahre</c:v>
                </c:pt>
                <c:pt idx="5">
                  <c:v>7 bis 12 Jahre</c:v>
                </c:pt>
                <c:pt idx="6">
                  <c:v>13 bis 18 Jahre</c:v>
                </c:pt>
              </c:strCache>
            </c:strRef>
          </c:cat>
          <c:val>
            <c:numRef>
              <c:f>F17a!$B$12:$H$12</c:f>
              <c:numCache>
                <c:formatCode>0.0%</c:formatCode>
                <c:ptCount val="7"/>
                <c:pt idx="0">
                  <c:v>0.17299999999999999</c:v>
                </c:pt>
                <c:pt idx="1">
                  <c:v>0.20899999999999999</c:v>
                </c:pt>
                <c:pt idx="2">
                  <c:v>0.17699999999999999</c:v>
                </c:pt>
                <c:pt idx="3">
                  <c:v>0.13400000000000001</c:v>
                </c:pt>
                <c:pt idx="4">
                  <c:v>0.20399999999999999</c:v>
                </c:pt>
                <c:pt idx="5">
                  <c:v>0.186</c:v>
                </c:pt>
                <c:pt idx="6">
                  <c:v>0.13700000000000001</c:v>
                </c:pt>
              </c:numCache>
            </c:numRef>
          </c:val>
          <c:extLst>
            <c:ext xmlns:c16="http://schemas.microsoft.com/office/drawing/2014/chart" uri="{C3380CC4-5D6E-409C-BE32-E72D297353CC}">
              <c16:uniqueId val="{00000002-0C51-4D24-973A-F9B4DAB3DD14}"/>
            </c:ext>
          </c:extLst>
        </c:ser>
        <c:dLbls>
          <c:showLegendKey val="0"/>
          <c:showVal val="0"/>
          <c:showCatName val="0"/>
          <c:showSerName val="0"/>
          <c:showPercent val="0"/>
          <c:showBubbleSize val="0"/>
        </c:dLbls>
        <c:gapWidth val="150"/>
        <c:overlap val="100"/>
        <c:axId val="249401344"/>
        <c:axId val="250136256"/>
      </c:barChart>
      <c:catAx>
        <c:axId val="249401344"/>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50136256"/>
        <c:crosses val="autoZero"/>
        <c:auto val="1"/>
        <c:lblAlgn val="ctr"/>
        <c:lblOffset val="100"/>
        <c:noMultiLvlLbl val="0"/>
      </c:catAx>
      <c:valAx>
        <c:axId val="250136256"/>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49401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'F17'!$B$57</c:f>
              <c:strCache>
                <c:ptCount val="1"/>
                <c:pt idx="0">
                  <c:v>Gesamt</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'F17'!$A$58:$A$70</c:f>
              <c:strCache>
                <c:ptCount val="13"/>
                <c:pt idx="1">
                  <c:v>Zu wenig Platz/ zu wenig Zimmer</c:v>
                </c:pt>
                <c:pt idx="2">
                  <c:v>Zu hohe Wohnkosten</c:v>
                </c:pt>
                <c:pt idx="3">
                  <c:v>Zu wenig Rückzugsmöglichkeiten für mich</c:v>
                </c:pt>
                <c:pt idx="4">
                  <c:v>Kind/er ist/sind älter geworden und brauchen mehr Platz bzw. mehr Rückzugsmöglichkeiten</c:v>
                </c:pt>
                <c:pt idx="5">
                  <c:v>feuchte Wände, Schimmel</c:v>
                </c:pt>
                <c:pt idx="6">
                  <c:v>Fehlender Grünraum/ fehlende Freifläche, z.B. kein Balkon, Garten, Terrasse</c:v>
                </c:pt>
                <c:pt idx="7">
                  <c:v>Schlechtes Raumklima, z.B. Kälte, extreme Hitze</c:v>
                </c:pt>
                <c:pt idx="8">
                  <c:v>Zustand der Wohnung, z.B. renovierungsbedürftig</c:v>
                </c:pt>
                <c:pt idx="9">
                  <c:v>Keine FreundInnen/Bekannte/Familienmitglieder in der Nähe</c:v>
                </c:pt>
                <c:pt idx="10">
                  <c:v>Bekomme Mietvertrag nicht verlängert</c:v>
                </c:pt>
                <c:pt idx="11">
                  <c:v>Sonstiges</c:v>
                </c:pt>
                <c:pt idx="12">
                  <c:v>Es gibt für mich aktuell keine Gründe umzuziehen</c:v>
                </c:pt>
              </c:strCache>
            </c:strRef>
          </c:cat>
          <c:val>
            <c:numRef>
              <c:f>'F17'!$B$58:$B$70</c:f>
              <c:numCache>
                <c:formatCode>0.0%</c:formatCode>
                <c:ptCount val="13"/>
                <c:pt idx="1">
                  <c:v>0.36</c:v>
                </c:pt>
                <c:pt idx="2">
                  <c:v>0.35</c:v>
                </c:pt>
                <c:pt idx="3">
                  <c:v>0.248</c:v>
                </c:pt>
                <c:pt idx="4">
                  <c:v>0.224</c:v>
                </c:pt>
                <c:pt idx="5">
                  <c:v>0.19600000000000001</c:v>
                </c:pt>
                <c:pt idx="6">
                  <c:v>0.17699999999999999</c:v>
                </c:pt>
                <c:pt idx="7">
                  <c:v>0.16500000000000001</c:v>
                </c:pt>
                <c:pt idx="8">
                  <c:v>0.14299999999999999</c:v>
                </c:pt>
                <c:pt idx="9">
                  <c:v>0.11600000000000001</c:v>
                </c:pt>
                <c:pt idx="10">
                  <c:v>9.1999999999999998E-2</c:v>
                </c:pt>
                <c:pt idx="11">
                  <c:v>7.5999999999999998E-2</c:v>
                </c:pt>
                <c:pt idx="12">
                  <c:v>0.20899999999999999</c:v>
                </c:pt>
              </c:numCache>
            </c:numRef>
          </c:val>
          <c:extLst>
            <c:ext xmlns:c16="http://schemas.microsoft.com/office/drawing/2014/chart" uri="{C3380CC4-5D6E-409C-BE32-E72D297353CC}">
              <c16:uniqueId val="{00000000-364A-48FD-8DB7-E122C4A5F55E}"/>
            </c:ext>
          </c:extLst>
        </c:ser>
        <c:ser>
          <c:idx val="1"/>
          <c:order val="1"/>
          <c:tx>
            <c:strRef>
              <c:f>'F17'!$C$57</c:f>
              <c:strCache>
                <c:ptCount val="1"/>
                <c:pt idx="0">
                  <c:v>bis 1700 </c:v>
                </c:pt>
              </c:strCache>
            </c:strRef>
          </c:tx>
          <c:spPr>
            <a:solidFill>
              <a:schemeClr val="accent4">
                <a:lumMod val="50000"/>
              </a:schemeClr>
            </a:solidFill>
            <a:ln>
              <a:noFill/>
            </a:ln>
            <a:effectLst/>
          </c:spPr>
          <c:invertIfNegative val="0"/>
          <c:cat>
            <c:strRef>
              <c:f>'F17'!$A$58:$A$70</c:f>
              <c:strCache>
                <c:ptCount val="13"/>
                <c:pt idx="1">
                  <c:v>Zu wenig Platz/ zu wenig Zimmer</c:v>
                </c:pt>
                <c:pt idx="2">
                  <c:v>Zu hohe Wohnkosten</c:v>
                </c:pt>
                <c:pt idx="3">
                  <c:v>Zu wenig Rückzugsmöglichkeiten für mich</c:v>
                </c:pt>
                <c:pt idx="4">
                  <c:v>Kind/er ist/sind älter geworden und brauchen mehr Platz bzw. mehr Rückzugsmöglichkeiten</c:v>
                </c:pt>
                <c:pt idx="5">
                  <c:v>feuchte Wände, Schimmel</c:v>
                </c:pt>
                <c:pt idx="6">
                  <c:v>Fehlender Grünraum/ fehlende Freifläche, z.B. kein Balkon, Garten, Terrasse</c:v>
                </c:pt>
                <c:pt idx="7">
                  <c:v>Schlechtes Raumklima, z.B. Kälte, extreme Hitze</c:v>
                </c:pt>
                <c:pt idx="8">
                  <c:v>Zustand der Wohnung, z.B. renovierungsbedürftig</c:v>
                </c:pt>
                <c:pt idx="9">
                  <c:v>Keine FreundInnen/Bekannte/Familienmitglieder in der Nähe</c:v>
                </c:pt>
                <c:pt idx="10">
                  <c:v>Bekomme Mietvertrag nicht verlängert</c:v>
                </c:pt>
                <c:pt idx="11">
                  <c:v>Sonstiges</c:v>
                </c:pt>
                <c:pt idx="12">
                  <c:v>Es gibt für mich aktuell keine Gründe umzuziehen</c:v>
                </c:pt>
              </c:strCache>
            </c:strRef>
          </c:cat>
          <c:val>
            <c:numRef>
              <c:f>'F17'!$C$58:$C$70</c:f>
              <c:numCache>
                <c:formatCode>0.0%</c:formatCode>
                <c:ptCount val="13"/>
                <c:pt idx="1">
                  <c:v>0.41499999999999998</c:v>
                </c:pt>
                <c:pt idx="2">
                  <c:v>0.35899999999999999</c:v>
                </c:pt>
                <c:pt idx="3">
                  <c:v>0.312</c:v>
                </c:pt>
                <c:pt idx="4">
                  <c:v>0.23599999999999999</c:v>
                </c:pt>
                <c:pt idx="5">
                  <c:v>0.184</c:v>
                </c:pt>
                <c:pt idx="6">
                  <c:v>0.20899999999999999</c:v>
                </c:pt>
                <c:pt idx="7">
                  <c:v>0.214</c:v>
                </c:pt>
                <c:pt idx="8">
                  <c:v>0.159</c:v>
                </c:pt>
                <c:pt idx="9">
                  <c:v>0.184</c:v>
                </c:pt>
                <c:pt idx="10">
                  <c:v>8.8999999999999996E-2</c:v>
                </c:pt>
                <c:pt idx="11">
                  <c:v>8.2000000000000003E-2</c:v>
                </c:pt>
                <c:pt idx="12">
                  <c:v>0.121</c:v>
                </c:pt>
              </c:numCache>
            </c:numRef>
          </c:val>
          <c:extLst>
            <c:ext xmlns:c16="http://schemas.microsoft.com/office/drawing/2014/chart" uri="{C3380CC4-5D6E-409C-BE32-E72D297353CC}">
              <c16:uniqueId val="{00000001-364A-48FD-8DB7-E122C4A5F55E}"/>
            </c:ext>
          </c:extLst>
        </c:ser>
        <c:ser>
          <c:idx val="2"/>
          <c:order val="2"/>
          <c:tx>
            <c:strRef>
              <c:f>'F17'!$D$57</c:f>
              <c:strCache>
                <c:ptCount val="1"/>
                <c:pt idx="0">
                  <c:v>1701 bis 2550</c:v>
                </c:pt>
              </c:strCache>
            </c:strRef>
          </c:tx>
          <c:spPr>
            <a:solidFill>
              <a:schemeClr val="accent4">
                <a:lumMod val="75000"/>
              </a:schemeClr>
            </a:solidFill>
            <a:ln>
              <a:noFill/>
            </a:ln>
            <a:effectLst/>
          </c:spPr>
          <c:invertIfNegative val="0"/>
          <c:cat>
            <c:strRef>
              <c:f>'F17'!$A$58:$A$70</c:f>
              <c:strCache>
                <c:ptCount val="13"/>
                <c:pt idx="1">
                  <c:v>Zu wenig Platz/ zu wenig Zimmer</c:v>
                </c:pt>
                <c:pt idx="2">
                  <c:v>Zu hohe Wohnkosten</c:v>
                </c:pt>
                <c:pt idx="3">
                  <c:v>Zu wenig Rückzugsmöglichkeiten für mich</c:v>
                </c:pt>
                <c:pt idx="4">
                  <c:v>Kind/er ist/sind älter geworden und brauchen mehr Platz bzw. mehr Rückzugsmöglichkeiten</c:v>
                </c:pt>
                <c:pt idx="5">
                  <c:v>feuchte Wände, Schimmel</c:v>
                </c:pt>
                <c:pt idx="6">
                  <c:v>Fehlender Grünraum/ fehlende Freifläche, z.B. kein Balkon, Garten, Terrasse</c:v>
                </c:pt>
                <c:pt idx="7">
                  <c:v>Schlechtes Raumklima, z.B. Kälte, extreme Hitze</c:v>
                </c:pt>
                <c:pt idx="8">
                  <c:v>Zustand der Wohnung, z.B. renovierungsbedürftig</c:v>
                </c:pt>
                <c:pt idx="9">
                  <c:v>Keine FreundInnen/Bekannte/Familienmitglieder in der Nähe</c:v>
                </c:pt>
                <c:pt idx="10">
                  <c:v>Bekomme Mietvertrag nicht verlängert</c:v>
                </c:pt>
                <c:pt idx="11">
                  <c:v>Sonstiges</c:v>
                </c:pt>
                <c:pt idx="12">
                  <c:v>Es gibt für mich aktuell keine Gründe umzuziehen</c:v>
                </c:pt>
              </c:strCache>
            </c:strRef>
          </c:cat>
          <c:val>
            <c:numRef>
              <c:f>'F17'!$D$58:$D$70</c:f>
              <c:numCache>
                <c:formatCode>0.0%</c:formatCode>
                <c:ptCount val="13"/>
                <c:pt idx="1">
                  <c:v>0.32800000000000001</c:v>
                </c:pt>
                <c:pt idx="2">
                  <c:v>0.29899999999999999</c:v>
                </c:pt>
                <c:pt idx="3">
                  <c:v>0.28599999999999998</c:v>
                </c:pt>
                <c:pt idx="4">
                  <c:v>0.27400000000000002</c:v>
                </c:pt>
                <c:pt idx="5">
                  <c:v>0.17699999999999999</c:v>
                </c:pt>
                <c:pt idx="6">
                  <c:v>0.155</c:v>
                </c:pt>
                <c:pt idx="7">
                  <c:v>0.14699999999999999</c:v>
                </c:pt>
                <c:pt idx="8">
                  <c:v>0.151</c:v>
                </c:pt>
                <c:pt idx="9">
                  <c:v>0.11899999999999999</c:v>
                </c:pt>
                <c:pt idx="10">
                  <c:v>7.4999999999999997E-2</c:v>
                </c:pt>
                <c:pt idx="11">
                  <c:v>5.8999999999999997E-2</c:v>
                </c:pt>
                <c:pt idx="12">
                  <c:v>0.20100000000000001</c:v>
                </c:pt>
              </c:numCache>
            </c:numRef>
          </c:val>
          <c:extLst>
            <c:ext xmlns:c16="http://schemas.microsoft.com/office/drawing/2014/chart" uri="{C3380CC4-5D6E-409C-BE32-E72D297353CC}">
              <c16:uniqueId val="{00000002-364A-48FD-8DB7-E122C4A5F55E}"/>
            </c:ext>
          </c:extLst>
        </c:ser>
        <c:ser>
          <c:idx val="3"/>
          <c:order val="3"/>
          <c:tx>
            <c:strRef>
              <c:f>'F17'!$E$57</c:f>
              <c:strCache>
                <c:ptCount val="1"/>
                <c:pt idx="0">
                  <c:v>2551 und mehr </c:v>
                </c:pt>
              </c:strCache>
            </c:strRef>
          </c:tx>
          <c:spPr>
            <a:solidFill>
              <a:srgbClr val="FFC000"/>
            </a:solidFill>
            <a:ln>
              <a:noFill/>
            </a:ln>
            <a:effectLst/>
          </c:spPr>
          <c:invertIfNegative val="0"/>
          <c:cat>
            <c:strRef>
              <c:f>'F17'!$A$58:$A$70</c:f>
              <c:strCache>
                <c:ptCount val="13"/>
                <c:pt idx="1">
                  <c:v>Zu wenig Platz/ zu wenig Zimmer</c:v>
                </c:pt>
                <c:pt idx="2">
                  <c:v>Zu hohe Wohnkosten</c:v>
                </c:pt>
                <c:pt idx="3">
                  <c:v>Zu wenig Rückzugsmöglichkeiten für mich</c:v>
                </c:pt>
                <c:pt idx="4">
                  <c:v>Kind/er ist/sind älter geworden und brauchen mehr Platz bzw. mehr Rückzugsmöglichkeiten</c:v>
                </c:pt>
                <c:pt idx="5">
                  <c:v>feuchte Wände, Schimmel</c:v>
                </c:pt>
                <c:pt idx="6">
                  <c:v>Fehlender Grünraum/ fehlende Freifläche, z.B. kein Balkon, Garten, Terrasse</c:v>
                </c:pt>
                <c:pt idx="7">
                  <c:v>Schlechtes Raumklima, z.B. Kälte, extreme Hitze</c:v>
                </c:pt>
                <c:pt idx="8">
                  <c:v>Zustand der Wohnung, z.B. renovierungsbedürftig</c:v>
                </c:pt>
                <c:pt idx="9">
                  <c:v>Keine FreundInnen/Bekannte/Familienmitglieder in der Nähe</c:v>
                </c:pt>
                <c:pt idx="10">
                  <c:v>Bekomme Mietvertrag nicht verlängert</c:v>
                </c:pt>
                <c:pt idx="11">
                  <c:v>Sonstiges</c:v>
                </c:pt>
                <c:pt idx="12">
                  <c:v>Es gibt für mich aktuell keine Gründe umzuziehen</c:v>
                </c:pt>
              </c:strCache>
            </c:strRef>
          </c:cat>
          <c:val>
            <c:numRef>
              <c:f>'F17'!$E$58:$E$70</c:f>
              <c:numCache>
                <c:formatCode>0.0%</c:formatCode>
                <c:ptCount val="13"/>
                <c:pt idx="1">
                  <c:v>0.33700000000000002</c:v>
                </c:pt>
                <c:pt idx="2">
                  <c:v>0.39300000000000002</c:v>
                </c:pt>
                <c:pt idx="3">
                  <c:v>0.14499999999999999</c:v>
                </c:pt>
                <c:pt idx="4">
                  <c:v>0.16200000000000001</c:v>
                </c:pt>
                <c:pt idx="5">
                  <c:v>0.22600000000000001</c:v>
                </c:pt>
                <c:pt idx="6">
                  <c:v>0.16700000000000001</c:v>
                </c:pt>
                <c:pt idx="7">
                  <c:v>0.13400000000000001</c:v>
                </c:pt>
                <c:pt idx="8">
                  <c:v>0.11899999999999999</c:v>
                </c:pt>
                <c:pt idx="9">
                  <c:v>4.2999999999999997E-2</c:v>
                </c:pt>
                <c:pt idx="10">
                  <c:v>0.113</c:v>
                </c:pt>
                <c:pt idx="11">
                  <c:v>8.5999999999999993E-2</c:v>
                </c:pt>
                <c:pt idx="12">
                  <c:v>0.307</c:v>
                </c:pt>
              </c:numCache>
            </c:numRef>
          </c:val>
          <c:extLst>
            <c:ext xmlns:c16="http://schemas.microsoft.com/office/drawing/2014/chart" uri="{C3380CC4-5D6E-409C-BE32-E72D297353CC}">
              <c16:uniqueId val="{00000003-364A-48FD-8DB7-E122C4A5F55E}"/>
            </c:ext>
          </c:extLst>
        </c:ser>
        <c:dLbls>
          <c:showLegendKey val="0"/>
          <c:showVal val="0"/>
          <c:showCatName val="0"/>
          <c:showSerName val="0"/>
          <c:showPercent val="0"/>
          <c:showBubbleSize val="0"/>
        </c:dLbls>
        <c:gapWidth val="182"/>
        <c:axId val="249409536"/>
        <c:axId val="250138560"/>
      </c:barChart>
      <c:catAx>
        <c:axId val="249409536"/>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50138560"/>
        <c:crosses val="autoZero"/>
        <c:auto val="1"/>
        <c:lblAlgn val="ctr"/>
        <c:lblOffset val="100"/>
        <c:noMultiLvlLbl val="0"/>
      </c:catAx>
      <c:valAx>
        <c:axId val="250138560"/>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49409536"/>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F21a!$A$10:$A$19</c:f>
              <c:strCache>
                <c:ptCount val="10"/>
                <c:pt idx="0">
                  <c:v>Wohnkosten</c:v>
                </c:pt>
                <c:pt idx="1">
                  <c:v>Zustand der Wohnung</c:v>
                </c:pt>
                <c:pt idx="2">
                  <c:v>Freiflächen, z.B. Balkon, Garten, Terrasse</c:v>
                </c:pt>
                <c:pt idx="3">
                  <c:v>Raumanzahl</c:v>
                </c:pt>
                <c:pt idx="4">
                  <c:v>Mietverhältnis, z.B. befristet, unbefristet</c:v>
                </c:pt>
                <c:pt idx="5">
                  <c:v>Raumaufteilung</c:v>
                </c:pt>
                <c:pt idx="6">
                  <c:v>Wohnform, z.B. Miete, Eigentum, Genossenschaft etc.</c:v>
                </c:pt>
                <c:pt idx="7">
                  <c:v>Raumklima</c:v>
                </c:pt>
                <c:pt idx="8">
                  <c:v>Ausstattung der Wohnung, z.B. Böden, Badezimmer, Küche, Heizung etc.</c:v>
                </c:pt>
                <c:pt idx="9">
                  <c:v>Kellerabteil</c:v>
                </c:pt>
              </c:strCache>
            </c:strRef>
          </c:cat>
          <c:val>
            <c:numRef>
              <c:f>F21a!$B$10:$B$19</c:f>
              <c:numCache>
                <c:formatCode>0.0%</c:formatCode>
                <c:ptCount val="10"/>
                <c:pt idx="0">
                  <c:v>0.64800000000000002</c:v>
                </c:pt>
                <c:pt idx="1">
                  <c:v>0.40200000000000002</c:v>
                </c:pt>
                <c:pt idx="2">
                  <c:v>0.38500000000000001</c:v>
                </c:pt>
                <c:pt idx="3">
                  <c:v>0.33800000000000002</c:v>
                </c:pt>
                <c:pt idx="4">
                  <c:v>0.29299999999999998</c:v>
                </c:pt>
                <c:pt idx="5">
                  <c:v>0.27400000000000002</c:v>
                </c:pt>
                <c:pt idx="6">
                  <c:v>0.183</c:v>
                </c:pt>
                <c:pt idx="7">
                  <c:v>0.14199999999999999</c:v>
                </c:pt>
                <c:pt idx="8">
                  <c:v>0.126</c:v>
                </c:pt>
                <c:pt idx="9">
                  <c:v>2.3E-2</c:v>
                </c:pt>
              </c:numCache>
            </c:numRef>
          </c:val>
          <c:extLst>
            <c:ext xmlns:c16="http://schemas.microsoft.com/office/drawing/2014/chart" uri="{C3380CC4-5D6E-409C-BE32-E72D297353CC}">
              <c16:uniqueId val="{00000000-7807-4A6C-8DAF-78AA86A06AD2}"/>
            </c:ext>
          </c:extLst>
        </c:ser>
        <c:dLbls>
          <c:showLegendKey val="0"/>
          <c:showVal val="0"/>
          <c:showCatName val="0"/>
          <c:showSerName val="0"/>
          <c:showPercent val="0"/>
          <c:showBubbleSize val="0"/>
        </c:dLbls>
        <c:gapWidth val="182"/>
        <c:axId val="249412096"/>
        <c:axId val="250140864"/>
      </c:barChart>
      <c:catAx>
        <c:axId val="249412096"/>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crossAx val="250140864"/>
        <c:crosses val="autoZero"/>
        <c:auto val="1"/>
        <c:lblAlgn val="ctr"/>
        <c:lblOffset val="100"/>
        <c:noMultiLvlLbl val="0"/>
      </c:catAx>
      <c:valAx>
        <c:axId val="250140864"/>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49412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F21b!$A$10:$A$19</c:f>
              <c:strCache>
                <c:ptCount val="10"/>
                <c:pt idx="0">
                  <c:v>Sichere Wohnumgebung</c:v>
                </c:pt>
                <c:pt idx="1">
                  <c:v>Anbindung an öffentlichen Verkehr</c:v>
                </c:pt>
                <c:pt idx="2">
                  <c:v>Grünanlagen in der Nähe, z.B. Parks, Spielplätze</c:v>
                </c:pt>
                <c:pt idx="3">
                  <c:v>Nähe zu Schule, Kinderbetreuungseinrichtungen etc.</c:v>
                </c:pt>
                <c:pt idx="4">
                  <c:v>Geschäfte für z.B. Lebensmittel, Hygieneartikel etc. in der Nähe</c:v>
                </c:pt>
                <c:pt idx="5">
                  <c:v>Nähe zu meinem Arbeitsplatz, zu meiner Ausbildungseinrichtung</c:v>
                </c:pt>
                <c:pt idx="6">
                  <c:v>Nähe zu Familienmitglieder / FreundInnen</c:v>
                </c:pt>
                <c:pt idx="7">
                  <c:v>Ausreichend Parkplätze</c:v>
                </c:pt>
                <c:pt idx="8">
                  <c:v>Nähe zum anderen Elternteil</c:v>
                </c:pt>
                <c:pt idx="9">
                  <c:v>Nähe zu ärztlicher Versorgung</c:v>
                </c:pt>
              </c:strCache>
            </c:strRef>
          </c:cat>
          <c:val>
            <c:numRef>
              <c:f>F21b!$B$10:$B$19</c:f>
              <c:numCache>
                <c:formatCode>0.0%</c:formatCode>
                <c:ptCount val="10"/>
                <c:pt idx="0">
                  <c:v>0.56799999999999995</c:v>
                </c:pt>
                <c:pt idx="1">
                  <c:v>0.51100000000000001</c:v>
                </c:pt>
                <c:pt idx="2">
                  <c:v>0.43099999999999999</c:v>
                </c:pt>
                <c:pt idx="3">
                  <c:v>0.38700000000000001</c:v>
                </c:pt>
                <c:pt idx="4">
                  <c:v>0.32100000000000001</c:v>
                </c:pt>
                <c:pt idx="5">
                  <c:v>0.214</c:v>
                </c:pt>
                <c:pt idx="6">
                  <c:v>0.16300000000000001</c:v>
                </c:pt>
                <c:pt idx="7">
                  <c:v>0.08</c:v>
                </c:pt>
                <c:pt idx="8">
                  <c:v>5.6000000000000001E-2</c:v>
                </c:pt>
                <c:pt idx="9">
                  <c:v>5.2999999999999999E-2</c:v>
                </c:pt>
              </c:numCache>
            </c:numRef>
          </c:val>
          <c:extLst>
            <c:ext xmlns:c16="http://schemas.microsoft.com/office/drawing/2014/chart" uri="{C3380CC4-5D6E-409C-BE32-E72D297353CC}">
              <c16:uniqueId val="{00000000-4565-4DAE-B4EA-8AC26F65CCAF}"/>
            </c:ext>
          </c:extLst>
        </c:ser>
        <c:dLbls>
          <c:showLegendKey val="0"/>
          <c:showVal val="0"/>
          <c:showCatName val="0"/>
          <c:showSerName val="0"/>
          <c:showPercent val="0"/>
          <c:showBubbleSize val="0"/>
        </c:dLbls>
        <c:gapWidth val="182"/>
        <c:axId val="249523712"/>
        <c:axId val="250528320"/>
      </c:barChart>
      <c:catAx>
        <c:axId val="249523712"/>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crossAx val="250528320"/>
        <c:crosses val="autoZero"/>
        <c:auto val="1"/>
        <c:lblAlgn val="ctr"/>
        <c:lblOffset val="100"/>
        <c:noMultiLvlLbl val="0"/>
      </c:catAx>
      <c:valAx>
        <c:axId val="250528320"/>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49523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'F4'!$B$7:$B$8</c:f>
              <c:strCache>
                <c:ptCount val="2"/>
                <c:pt idx="1">
                  <c:v>Gesamt</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'F4'!$A$9:$A$20</c:f>
              <c:strCache>
                <c:ptCount val="12"/>
                <c:pt idx="0">
                  <c:v>Nicht leistbare laufende Wohnkosten der vorhandenen Wohnungen</c:v>
                </c:pt>
                <c:pt idx="1">
                  <c:v>Nicht leistbare Maklerprovisionen</c:v>
                </c:pt>
                <c:pt idx="2">
                  <c:v>Nicht leistbare Kautionen</c:v>
                </c:pt>
                <c:pt idx="3">
                  <c:v>Wenig passende Wohnungen in der Wunschgegend</c:v>
                </c:pt>
                <c:pt idx="4">
                  <c:v>Wohnungen unpassend aufgeteilt</c:v>
                </c:pt>
                <c:pt idx="5">
                  <c:v>Nicht leistbare Ablösen</c:v>
                </c:pt>
                <c:pt idx="6">
                  <c:v>Die Größe der Wohnungen waren unpassend</c:v>
                </c:pt>
                <c:pt idx="7">
                  <c:v>Zu viele andere Mitbewerber/innen für eine Wohnung</c:v>
                </c:pt>
                <c:pt idx="8">
                  <c:v>Vermieter/innen wollten keine Alleinerziehenden</c:v>
                </c:pt>
                <c:pt idx="9">
                  <c:v>Ich bekam keinen Kredit für z.B. Eigenmittel, Provision, Kaution, Ablöse etc.</c:v>
                </c:pt>
                <c:pt idx="10">
                  <c:v>Vermieter/innen wollten keine Kinder</c:v>
                </c:pt>
                <c:pt idx="11">
                  <c:v>Andere bzw. weitere Schwierigkeiten</c:v>
                </c:pt>
              </c:strCache>
            </c:strRef>
          </c:cat>
          <c:val>
            <c:numRef>
              <c:f>'F4'!$B$9:$B$20</c:f>
              <c:numCache>
                <c:formatCode>0.0%</c:formatCode>
                <c:ptCount val="12"/>
                <c:pt idx="0">
                  <c:v>0.38400000000000001</c:v>
                </c:pt>
                <c:pt idx="1">
                  <c:v>0.309</c:v>
                </c:pt>
                <c:pt idx="2">
                  <c:v>0.30199999999999999</c:v>
                </c:pt>
                <c:pt idx="3">
                  <c:v>0.29199999999999998</c:v>
                </c:pt>
                <c:pt idx="4">
                  <c:v>0.27800000000000002</c:v>
                </c:pt>
                <c:pt idx="5">
                  <c:v>0.24399999999999999</c:v>
                </c:pt>
                <c:pt idx="6">
                  <c:v>0.23200000000000001</c:v>
                </c:pt>
                <c:pt idx="7">
                  <c:v>0.183</c:v>
                </c:pt>
                <c:pt idx="8">
                  <c:v>0.113</c:v>
                </c:pt>
                <c:pt idx="9">
                  <c:v>8.5000000000000006E-2</c:v>
                </c:pt>
                <c:pt idx="10">
                  <c:v>5.2999999999999999E-2</c:v>
                </c:pt>
                <c:pt idx="11">
                  <c:v>7.2999999999999995E-2</c:v>
                </c:pt>
              </c:numCache>
            </c:numRef>
          </c:val>
          <c:extLst>
            <c:ext xmlns:c16="http://schemas.microsoft.com/office/drawing/2014/chart" uri="{C3380CC4-5D6E-409C-BE32-E72D297353CC}">
              <c16:uniqueId val="{00000000-4BFE-4A27-A766-8CC94BA9BCC7}"/>
            </c:ext>
          </c:extLst>
        </c:ser>
        <c:ser>
          <c:idx val="1"/>
          <c:order val="1"/>
          <c:tx>
            <c:strRef>
              <c:f>'F4'!$C$7:$C$8</c:f>
              <c:strCache>
                <c:ptCount val="2"/>
                <c:pt idx="0">
                  <c:v>bis 1700 </c:v>
                </c:pt>
              </c:strCache>
            </c:strRef>
          </c:tx>
          <c:spPr>
            <a:solidFill>
              <a:schemeClr val="accent4">
                <a:lumMod val="50000"/>
              </a:schemeClr>
            </a:solidFill>
            <a:ln>
              <a:noFill/>
            </a:ln>
            <a:effectLst/>
          </c:spPr>
          <c:invertIfNegative val="0"/>
          <c:cat>
            <c:strRef>
              <c:f>'F4'!$A$9:$A$20</c:f>
              <c:strCache>
                <c:ptCount val="12"/>
                <c:pt idx="0">
                  <c:v>Nicht leistbare laufende Wohnkosten der vorhandenen Wohnungen</c:v>
                </c:pt>
                <c:pt idx="1">
                  <c:v>Nicht leistbare Maklerprovisionen</c:v>
                </c:pt>
                <c:pt idx="2">
                  <c:v>Nicht leistbare Kautionen</c:v>
                </c:pt>
                <c:pt idx="3">
                  <c:v>Wenig passende Wohnungen in der Wunschgegend</c:v>
                </c:pt>
                <c:pt idx="4">
                  <c:v>Wohnungen unpassend aufgeteilt</c:v>
                </c:pt>
                <c:pt idx="5">
                  <c:v>Nicht leistbare Ablösen</c:v>
                </c:pt>
                <c:pt idx="6">
                  <c:v>Die Größe der Wohnungen waren unpassend</c:v>
                </c:pt>
                <c:pt idx="7">
                  <c:v>Zu viele andere Mitbewerber/innen für eine Wohnung</c:v>
                </c:pt>
                <c:pt idx="8">
                  <c:v>Vermieter/innen wollten keine Alleinerziehenden</c:v>
                </c:pt>
                <c:pt idx="9">
                  <c:v>Ich bekam keinen Kredit für z.B. Eigenmittel, Provision, Kaution, Ablöse etc.</c:v>
                </c:pt>
                <c:pt idx="10">
                  <c:v>Vermieter/innen wollten keine Kinder</c:v>
                </c:pt>
                <c:pt idx="11">
                  <c:v>Andere bzw. weitere Schwierigkeiten</c:v>
                </c:pt>
              </c:strCache>
            </c:strRef>
          </c:cat>
          <c:val>
            <c:numRef>
              <c:f>'F4'!$C$9:$C$20</c:f>
              <c:numCache>
                <c:formatCode>0.0%</c:formatCode>
                <c:ptCount val="12"/>
                <c:pt idx="0">
                  <c:v>0.41699999999999998</c:v>
                </c:pt>
                <c:pt idx="1">
                  <c:v>0.38600000000000001</c:v>
                </c:pt>
                <c:pt idx="2">
                  <c:v>0.38800000000000001</c:v>
                </c:pt>
                <c:pt idx="3">
                  <c:v>0.29799999999999999</c:v>
                </c:pt>
                <c:pt idx="4">
                  <c:v>0.245</c:v>
                </c:pt>
                <c:pt idx="5">
                  <c:v>0.34200000000000003</c:v>
                </c:pt>
                <c:pt idx="6">
                  <c:v>0.23599999999999999</c:v>
                </c:pt>
                <c:pt idx="7">
                  <c:v>0.23200000000000001</c:v>
                </c:pt>
                <c:pt idx="8">
                  <c:v>0.19800000000000001</c:v>
                </c:pt>
                <c:pt idx="9">
                  <c:v>0.153</c:v>
                </c:pt>
                <c:pt idx="10">
                  <c:v>0.107</c:v>
                </c:pt>
                <c:pt idx="11">
                  <c:v>0.114</c:v>
                </c:pt>
              </c:numCache>
            </c:numRef>
          </c:val>
          <c:extLst>
            <c:ext xmlns:c16="http://schemas.microsoft.com/office/drawing/2014/chart" uri="{C3380CC4-5D6E-409C-BE32-E72D297353CC}">
              <c16:uniqueId val="{00000001-4BFE-4A27-A766-8CC94BA9BCC7}"/>
            </c:ext>
          </c:extLst>
        </c:ser>
        <c:ser>
          <c:idx val="2"/>
          <c:order val="2"/>
          <c:tx>
            <c:strRef>
              <c:f>'F4'!$D$7:$D$8</c:f>
              <c:strCache>
                <c:ptCount val="2"/>
                <c:pt idx="0">
                  <c:v>1701 bis 2550 </c:v>
                </c:pt>
              </c:strCache>
            </c:strRef>
          </c:tx>
          <c:spPr>
            <a:solidFill>
              <a:schemeClr val="accent4">
                <a:lumMod val="75000"/>
              </a:schemeClr>
            </a:solidFill>
            <a:ln>
              <a:noFill/>
            </a:ln>
            <a:effectLst/>
          </c:spPr>
          <c:invertIfNegative val="0"/>
          <c:cat>
            <c:strRef>
              <c:f>'F4'!$A$9:$A$20</c:f>
              <c:strCache>
                <c:ptCount val="12"/>
                <c:pt idx="0">
                  <c:v>Nicht leistbare laufende Wohnkosten der vorhandenen Wohnungen</c:v>
                </c:pt>
                <c:pt idx="1">
                  <c:v>Nicht leistbare Maklerprovisionen</c:v>
                </c:pt>
                <c:pt idx="2">
                  <c:v>Nicht leistbare Kautionen</c:v>
                </c:pt>
                <c:pt idx="3">
                  <c:v>Wenig passende Wohnungen in der Wunschgegend</c:v>
                </c:pt>
                <c:pt idx="4">
                  <c:v>Wohnungen unpassend aufgeteilt</c:v>
                </c:pt>
                <c:pt idx="5">
                  <c:v>Nicht leistbare Ablösen</c:v>
                </c:pt>
                <c:pt idx="6">
                  <c:v>Die Größe der Wohnungen waren unpassend</c:v>
                </c:pt>
                <c:pt idx="7">
                  <c:v>Zu viele andere Mitbewerber/innen für eine Wohnung</c:v>
                </c:pt>
                <c:pt idx="8">
                  <c:v>Vermieter/innen wollten keine Alleinerziehenden</c:v>
                </c:pt>
                <c:pt idx="9">
                  <c:v>Ich bekam keinen Kredit für z.B. Eigenmittel, Provision, Kaution, Ablöse etc.</c:v>
                </c:pt>
                <c:pt idx="10">
                  <c:v>Vermieter/innen wollten keine Kinder</c:v>
                </c:pt>
                <c:pt idx="11">
                  <c:v>Andere bzw. weitere Schwierigkeiten</c:v>
                </c:pt>
              </c:strCache>
            </c:strRef>
          </c:cat>
          <c:val>
            <c:numRef>
              <c:f>'F4'!$D$9:$D$20</c:f>
              <c:numCache>
                <c:formatCode>0.0%</c:formatCode>
                <c:ptCount val="12"/>
                <c:pt idx="0">
                  <c:v>0.376</c:v>
                </c:pt>
                <c:pt idx="1">
                  <c:v>0.33300000000000002</c:v>
                </c:pt>
                <c:pt idx="2">
                  <c:v>0.36199999999999999</c:v>
                </c:pt>
                <c:pt idx="3">
                  <c:v>0.29799999999999999</c:v>
                </c:pt>
                <c:pt idx="4">
                  <c:v>0.26</c:v>
                </c:pt>
                <c:pt idx="5">
                  <c:v>0.28100000000000003</c:v>
                </c:pt>
                <c:pt idx="6">
                  <c:v>0.20899999999999999</c:v>
                </c:pt>
                <c:pt idx="7">
                  <c:v>0.17299999999999999</c:v>
                </c:pt>
                <c:pt idx="8">
                  <c:v>9.2999999999999999E-2</c:v>
                </c:pt>
                <c:pt idx="9">
                  <c:v>7.9000000000000001E-2</c:v>
                </c:pt>
                <c:pt idx="10">
                  <c:v>5.2999999999999999E-2</c:v>
                </c:pt>
                <c:pt idx="11">
                  <c:v>0.05</c:v>
                </c:pt>
              </c:numCache>
            </c:numRef>
          </c:val>
          <c:extLst>
            <c:ext xmlns:c16="http://schemas.microsoft.com/office/drawing/2014/chart" uri="{C3380CC4-5D6E-409C-BE32-E72D297353CC}">
              <c16:uniqueId val="{00000002-4BFE-4A27-A766-8CC94BA9BCC7}"/>
            </c:ext>
          </c:extLst>
        </c:ser>
        <c:ser>
          <c:idx val="3"/>
          <c:order val="3"/>
          <c:tx>
            <c:strRef>
              <c:f>'F4'!$E$7:$E$8</c:f>
              <c:strCache>
                <c:ptCount val="2"/>
                <c:pt idx="0">
                  <c:v>2551 und mehr </c:v>
                </c:pt>
              </c:strCache>
            </c:strRef>
          </c:tx>
          <c:spPr>
            <a:solidFill>
              <a:schemeClr val="accent4">
                <a:lumMod val="60000"/>
                <a:lumOff val="40000"/>
              </a:schemeClr>
            </a:solidFill>
            <a:ln>
              <a:noFill/>
            </a:ln>
            <a:effectLst/>
          </c:spPr>
          <c:invertIfNegative val="0"/>
          <c:cat>
            <c:strRef>
              <c:f>'F4'!$A$9:$A$20</c:f>
              <c:strCache>
                <c:ptCount val="12"/>
                <c:pt idx="0">
                  <c:v>Nicht leistbare laufende Wohnkosten der vorhandenen Wohnungen</c:v>
                </c:pt>
                <c:pt idx="1">
                  <c:v>Nicht leistbare Maklerprovisionen</c:v>
                </c:pt>
                <c:pt idx="2">
                  <c:v>Nicht leistbare Kautionen</c:v>
                </c:pt>
                <c:pt idx="3">
                  <c:v>Wenig passende Wohnungen in der Wunschgegend</c:v>
                </c:pt>
                <c:pt idx="4">
                  <c:v>Wohnungen unpassend aufgeteilt</c:v>
                </c:pt>
                <c:pt idx="5">
                  <c:v>Nicht leistbare Ablösen</c:v>
                </c:pt>
                <c:pt idx="6">
                  <c:v>Die Größe der Wohnungen waren unpassend</c:v>
                </c:pt>
                <c:pt idx="7">
                  <c:v>Zu viele andere Mitbewerber/innen für eine Wohnung</c:v>
                </c:pt>
                <c:pt idx="8">
                  <c:v>Vermieter/innen wollten keine Alleinerziehenden</c:v>
                </c:pt>
                <c:pt idx="9">
                  <c:v>Ich bekam keinen Kredit für z.B. Eigenmittel, Provision, Kaution, Ablöse etc.</c:v>
                </c:pt>
                <c:pt idx="10">
                  <c:v>Vermieter/innen wollten keine Kinder</c:v>
                </c:pt>
                <c:pt idx="11">
                  <c:v>Andere bzw. weitere Schwierigkeiten</c:v>
                </c:pt>
              </c:strCache>
            </c:strRef>
          </c:cat>
          <c:val>
            <c:numRef>
              <c:f>'F4'!$E$9:$E$20</c:f>
              <c:numCache>
                <c:formatCode>0.0%</c:formatCode>
                <c:ptCount val="12"/>
                <c:pt idx="0">
                  <c:v>0.36</c:v>
                </c:pt>
                <c:pt idx="1">
                  <c:v>0.20899999999999999</c:v>
                </c:pt>
                <c:pt idx="2">
                  <c:v>0.156</c:v>
                </c:pt>
                <c:pt idx="3">
                  <c:v>0.27800000000000002</c:v>
                </c:pt>
                <c:pt idx="4">
                  <c:v>0.32700000000000001</c:v>
                </c:pt>
                <c:pt idx="5">
                  <c:v>0.108</c:v>
                </c:pt>
                <c:pt idx="6">
                  <c:v>0.253</c:v>
                </c:pt>
                <c:pt idx="7">
                  <c:v>0.14499999999999999</c:v>
                </c:pt>
                <c:pt idx="8">
                  <c:v>4.9000000000000002E-2</c:v>
                </c:pt>
                <c:pt idx="9">
                  <c:v>2.1000000000000001E-2</c:v>
                </c:pt>
                <c:pt idx="10">
                  <c:v>0</c:v>
                </c:pt>
                <c:pt idx="11">
                  <c:v>5.2999999999999999E-2</c:v>
                </c:pt>
              </c:numCache>
            </c:numRef>
          </c:val>
          <c:extLst>
            <c:ext xmlns:c16="http://schemas.microsoft.com/office/drawing/2014/chart" uri="{C3380CC4-5D6E-409C-BE32-E72D297353CC}">
              <c16:uniqueId val="{00000003-4BFE-4A27-A766-8CC94BA9BCC7}"/>
            </c:ext>
          </c:extLst>
        </c:ser>
        <c:dLbls>
          <c:showLegendKey val="0"/>
          <c:showVal val="0"/>
          <c:showCatName val="0"/>
          <c:showSerName val="0"/>
          <c:showPercent val="0"/>
          <c:showBubbleSize val="0"/>
        </c:dLbls>
        <c:gapWidth val="182"/>
        <c:axId val="252628480"/>
        <c:axId val="250531200"/>
      </c:barChart>
      <c:catAx>
        <c:axId val="252628480"/>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Arial" panose="020B0604020202020204" pitchFamily="34" charset="0"/>
              </a:defRPr>
            </a:pPr>
            <a:endParaRPr lang="de-DE"/>
          </a:p>
        </c:txPr>
        <c:crossAx val="250531200"/>
        <c:crosses val="autoZero"/>
        <c:auto val="1"/>
        <c:lblAlgn val="ctr"/>
        <c:lblOffset val="100"/>
        <c:noMultiLvlLbl val="0"/>
      </c:catAx>
      <c:valAx>
        <c:axId val="250531200"/>
        <c:scaling>
          <c:orientation val="minMax"/>
          <c:max val="0.4"/>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52628480"/>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'F4'!$B$7:$B$8</c:f>
              <c:strCache>
                <c:ptCount val="2"/>
                <c:pt idx="1">
                  <c:v>Gesamt</c:v>
                </c:pt>
              </c:strCache>
            </c:strRef>
          </c:tx>
          <c:spPr>
            <a:solidFill>
              <a:schemeClr val="bg1">
                <a:lumMod val="50000"/>
              </a:schemeClr>
            </a:solidFill>
            <a:ln>
              <a:noFill/>
            </a:ln>
            <a:effectLst/>
          </c:spPr>
          <c:invertIfNegative val="0"/>
          <c:dLbls>
            <c:spPr>
              <a:noFill/>
              <a:ln>
                <a:noFill/>
              </a:ln>
              <a:effectLst/>
            </c:spPr>
            <c:txPr>
              <a:bodyPr wrap="square" lIns="38100" tIns="19050" rIns="38100" bIns="19050" anchor="ctr">
                <a:spAutoFit/>
              </a:bodyPr>
              <a:lstStyle/>
              <a:p>
                <a:pPr>
                  <a:defRPr sz="12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'F4'!$A$9:$A$20</c:f>
              <c:strCache>
                <c:ptCount val="12"/>
                <c:pt idx="0">
                  <c:v>Nicht leistbare laufende Wohnkosten der vorhandenen Wohnungen</c:v>
                </c:pt>
                <c:pt idx="1">
                  <c:v>Nicht leistbare Maklerprovisionen</c:v>
                </c:pt>
                <c:pt idx="2">
                  <c:v>Nicht leistbare Kautionen</c:v>
                </c:pt>
                <c:pt idx="3">
                  <c:v>Wenig passende Wohnungen in der Wunschgegend</c:v>
                </c:pt>
                <c:pt idx="4">
                  <c:v>Wohnungen unpassend aufgeteilt</c:v>
                </c:pt>
                <c:pt idx="5">
                  <c:v>Nicht leistbare Ablösen</c:v>
                </c:pt>
                <c:pt idx="6">
                  <c:v>Die Größe der Wohnungen waren unpassend</c:v>
                </c:pt>
                <c:pt idx="7">
                  <c:v>Zu viele andere Mitbewerber/innen für eine Wohnung</c:v>
                </c:pt>
                <c:pt idx="8">
                  <c:v>Vermieter/innen wollten keine Alleinerziehenden</c:v>
                </c:pt>
                <c:pt idx="9">
                  <c:v>Ich bekam keinen Kredit für z.B. Eigenmittel, Provision, Kaution, Ablöse etc.</c:v>
                </c:pt>
                <c:pt idx="10">
                  <c:v>Vermieter/innen wollten keine Kinder</c:v>
                </c:pt>
                <c:pt idx="11">
                  <c:v>Andere bzw. weitere Schwierigkeiten</c:v>
                </c:pt>
              </c:strCache>
            </c:strRef>
          </c:cat>
          <c:val>
            <c:numRef>
              <c:f>'F4'!$B$9:$B$20</c:f>
              <c:numCache>
                <c:formatCode>0.0%</c:formatCode>
                <c:ptCount val="12"/>
                <c:pt idx="0">
                  <c:v>0.38400000000000001</c:v>
                </c:pt>
                <c:pt idx="1">
                  <c:v>0.309</c:v>
                </c:pt>
                <c:pt idx="2">
                  <c:v>0.30199999999999999</c:v>
                </c:pt>
                <c:pt idx="3">
                  <c:v>0.29199999999999998</c:v>
                </c:pt>
                <c:pt idx="4">
                  <c:v>0.27800000000000002</c:v>
                </c:pt>
                <c:pt idx="5">
                  <c:v>0.24399999999999999</c:v>
                </c:pt>
                <c:pt idx="6">
                  <c:v>0.23200000000000001</c:v>
                </c:pt>
                <c:pt idx="7">
                  <c:v>0.183</c:v>
                </c:pt>
                <c:pt idx="8">
                  <c:v>0.113</c:v>
                </c:pt>
                <c:pt idx="9">
                  <c:v>8.5000000000000006E-2</c:v>
                </c:pt>
                <c:pt idx="10">
                  <c:v>5.2999999999999999E-2</c:v>
                </c:pt>
                <c:pt idx="11">
                  <c:v>7.2999999999999995E-2</c:v>
                </c:pt>
              </c:numCache>
            </c:numRef>
          </c:val>
          <c:extLst>
            <c:ext xmlns:c16="http://schemas.microsoft.com/office/drawing/2014/chart" uri="{C3380CC4-5D6E-409C-BE32-E72D297353CC}">
              <c16:uniqueId val="{00000000-071F-4B37-8762-FB456D5F5226}"/>
            </c:ext>
          </c:extLst>
        </c:ser>
        <c:ser>
          <c:idx val="1"/>
          <c:order val="1"/>
          <c:tx>
            <c:strRef>
              <c:f>'F4'!$C$7:$C$8</c:f>
              <c:strCache>
                <c:ptCount val="2"/>
                <c:pt idx="0">
                  <c:v>bis 1700 </c:v>
                </c:pt>
              </c:strCache>
            </c:strRef>
          </c:tx>
          <c:spPr>
            <a:solidFill>
              <a:schemeClr val="accent2"/>
            </a:solidFill>
            <a:ln>
              <a:noFill/>
            </a:ln>
            <a:effectLst/>
          </c:spPr>
          <c:invertIfNegative val="0"/>
          <c:cat>
            <c:strRef>
              <c:f>'F4'!$A$9:$A$20</c:f>
              <c:strCache>
                <c:ptCount val="12"/>
                <c:pt idx="0">
                  <c:v>Nicht leistbare laufende Wohnkosten der vorhandenen Wohnungen</c:v>
                </c:pt>
                <c:pt idx="1">
                  <c:v>Nicht leistbare Maklerprovisionen</c:v>
                </c:pt>
                <c:pt idx="2">
                  <c:v>Nicht leistbare Kautionen</c:v>
                </c:pt>
                <c:pt idx="3">
                  <c:v>Wenig passende Wohnungen in der Wunschgegend</c:v>
                </c:pt>
                <c:pt idx="4">
                  <c:v>Wohnungen unpassend aufgeteilt</c:v>
                </c:pt>
                <c:pt idx="5">
                  <c:v>Nicht leistbare Ablösen</c:v>
                </c:pt>
                <c:pt idx="6">
                  <c:v>Die Größe der Wohnungen waren unpassend</c:v>
                </c:pt>
                <c:pt idx="7">
                  <c:v>Zu viele andere Mitbewerber/innen für eine Wohnung</c:v>
                </c:pt>
                <c:pt idx="8">
                  <c:v>Vermieter/innen wollten keine Alleinerziehenden</c:v>
                </c:pt>
                <c:pt idx="9">
                  <c:v>Ich bekam keinen Kredit für z.B. Eigenmittel, Provision, Kaution, Ablöse etc.</c:v>
                </c:pt>
                <c:pt idx="10">
                  <c:v>Vermieter/innen wollten keine Kinder</c:v>
                </c:pt>
                <c:pt idx="11">
                  <c:v>Andere bzw. weitere Schwierigkeiten</c:v>
                </c:pt>
              </c:strCache>
            </c:strRef>
          </c:cat>
          <c:val>
            <c:numRef>
              <c:f>'F4'!$C$9:$C$20</c:f>
            </c:numRef>
          </c:val>
          <c:extLst>
            <c:ext xmlns:c16="http://schemas.microsoft.com/office/drawing/2014/chart" uri="{C3380CC4-5D6E-409C-BE32-E72D297353CC}">
              <c16:uniqueId val="{00000001-071F-4B37-8762-FB456D5F5226}"/>
            </c:ext>
          </c:extLst>
        </c:ser>
        <c:ser>
          <c:idx val="4"/>
          <c:order val="2"/>
          <c:tx>
            <c:strRef>
              <c:f>'F4'!$F$7:$F$8</c:f>
              <c:strCache>
                <c:ptCount val="2"/>
                <c:pt idx="0">
                  <c:v>0 bis 6 Jahre</c:v>
                </c:pt>
              </c:strCache>
            </c:strRef>
          </c:tx>
          <c:spPr>
            <a:solidFill>
              <a:schemeClr val="accent6">
                <a:lumMod val="60000"/>
                <a:lumOff val="40000"/>
              </a:schemeClr>
            </a:solidFill>
            <a:ln>
              <a:noFill/>
            </a:ln>
            <a:effectLst/>
          </c:spPr>
          <c:invertIfNegative val="0"/>
          <c:cat>
            <c:strRef>
              <c:f>'F4'!$A$9:$A$20</c:f>
              <c:strCache>
                <c:ptCount val="12"/>
                <c:pt idx="0">
                  <c:v>Nicht leistbare laufende Wohnkosten der vorhandenen Wohnungen</c:v>
                </c:pt>
                <c:pt idx="1">
                  <c:v>Nicht leistbare Maklerprovisionen</c:v>
                </c:pt>
                <c:pt idx="2">
                  <c:v>Nicht leistbare Kautionen</c:v>
                </c:pt>
                <c:pt idx="3">
                  <c:v>Wenig passende Wohnungen in der Wunschgegend</c:v>
                </c:pt>
                <c:pt idx="4">
                  <c:v>Wohnungen unpassend aufgeteilt</c:v>
                </c:pt>
                <c:pt idx="5">
                  <c:v>Nicht leistbare Ablösen</c:v>
                </c:pt>
                <c:pt idx="6">
                  <c:v>Die Größe der Wohnungen waren unpassend</c:v>
                </c:pt>
                <c:pt idx="7">
                  <c:v>Zu viele andere Mitbewerber/innen für eine Wohnung</c:v>
                </c:pt>
                <c:pt idx="8">
                  <c:v>Vermieter/innen wollten keine Alleinerziehenden</c:v>
                </c:pt>
                <c:pt idx="9">
                  <c:v>Ich bekam keinen Kredit für z.B. Eigenmittel, Provision, Kaution, Ablöse etc.</c:v>
                </c:pt>
                <c:pt idx="10">
                  <c:v>Vermieter/innen wollten keine Kinder</c:v>
                </c:pt>
                <c:pt idx="11">
                  <c:v>Andere bzw. weitere Schwierigkeiten</c:v>
                </c:pt>
              </c:strCache>
            </c:strRef>
          </c:cat>
          <c:val>
            <c:numRef>
              <c:f>'F4'!$F$9:$F$20</c:f>
              <c:numCache>
                <c:formatCode>0.0%</c:formatCode>
                <c:ptCount val="12"/>
                <c:pt idx="0">
                  <c:v>0.434</c:v>
                </c:pt>
                <c:pt idx="1">
                  <c:v>0.38800000000000001</c:v>
                </c:pt>
                <c:pt idx="2">
                  <c:v>0.373</c:v>
                </c:pt>
                <c:pt idx="3">
                  <c:v>0.35599999999999998</c:v>
                </c:pt>
                <c:pt idx="4">
                  <c:v>0.30099999999999999</c:v>
                </c:pt>
                <c:pt idx="5">
                  <c:v>0.33100000000000002</c:v>
                </c:pt>
                <c:pt idx="6">
                  <c:v>0.26200000000000001</c:v>
                </c:pt>
                <c:pt idx="7">
                  <c:v>0.24099999999999999</c:v>
                </c:pt>
                <c:pt idx="8">
                  <c:v>0.17699999999999999</c:v>
                </c:pt>
                <c:pt idx="9">
                  <c:v>0.128</c:v>
                </c:pt>
                <c:pt idx="10">
                  <c:v>9.9000000000000005E-2</c:v>
                </c:pt>
                <c:pt idx="11">
                  <c:v>8.6999999999999994E-2</c:v>
                </c:pt>
              </c:numCache>
            </c:numRef>
          </c:val>
          <c:extLst>
            <c:ext xmlns:c16="http://schemas.microsoft.com/office/drawing/2014/chart" uri="{C3380CC4-5D6E-409C-BE32-E72D297353CC}">
              <c16:uniqueId val="{00000002-071F-4B37-8762-FB456D5F5226}"/>
            </c:ext>
          </c:extLst>
        </c:ser>
        <c:ser>
          <c:idx val="2"/>
          <c:order val="3"/>
          <c:tx>
            <c:strRef>
              <c:f>'F4'!$D$7:$D$8</c:f>
              <c:strCache>
                <c:ptCount val="2"/>
                <c:pt idx="0">
                  <c:v>1701 bis 2551 </c:v>
                </c:pt>
              </c:strCache>
            </c:strRef>
          </c:tx>
          <c:spPr>
            <a:solidFill>
              <a:schemeClr val="accent3"/>
            </a:solidFill>
            <a:ln>
              <a:noFill/>
            </a:ln>
            <a:effectLst/>
          </c:spPr>
          <c:invertIfNegative val="0"/>
          <c:cat>
            <c:strRef>
              <c:f>'F4'!$A$9:$A$20</c:f>
              <c:strCache>
                <c:ptCount val="12"/>
                <c:pt idx="0">
                  <c:v>Nicht leistbare laufende Wohnkosten der vorhandenen Wohnungen</c:v>
                </c:pt>
                <c:pt idx="1">
                  <c:v>Nicht leistbare Maklerprovisionen</c:v>
                </c:pt>
                <c:pt idx="2">
                  <c:v>Nicht leistbare Kautionen</c:v>
                </c:pt>
                <c:pt idx="3">
                  <c:v>Wenig passende Wohnungen in der Wunschgegend</c:v>
                </c:pt>
                <c:pt idx="4">
                  <c:v>Wohnungen unpassend aufgeteilt</c:v>
                </c:pt>
                <c:pt idx="5">
                  <c:v>Nicht leistbare Ablösen</c:v>
                </c:pt>
                <c:pt idx="6">
                  <c:v>Die Größe der Wohnungen waren unpassend</c:v>
                </c:pt>
                <c:pt idx="7">
                  <c:v>Zu viele andere Mitbewerber/innen für eine Wohnung</c:v>
                </c:pt>
                <c:pt idx="8">
                  <c:v>Vermieter/innen wollten keine Alleinerziehenden</c:v>
                </c:pt>
                <c:pt idx="9">
                  <c:v>Ich bekam keinen Kredit für z.B. Eigenmittel, Provision, Kaution, Ablöse etc.</c:v>
                </c:pt>
                <c:pt idx="10">
                  <c:v>Vermieter/innen wollten keine Kinder</c:v>
                </c:pt>
                <c:pt idx="11">
                  <c:v>Andere bzw. weitere Schwierigkeiten</c:v>
                </c:pt>
              </c:strCache>
            </c:strRef>
          </c:cat>
          <c:val>
            <c:numRef>
              <c:f>'F4'!$D$9:$D$20</c:f>
            </c:numRef>
          </c:val>
          <c:extLst>
            <c:ext xmlns:c16="http://schemas.microsoft.com/office/drawing/2014/chart" uri="{C3380CC4-5D6E-409C-BE32-E72D297353CC}">
              <c16:uniqueId val="{00000003-071F-4B37-8762-FB456D5F5226}"/>
            </c:ext>
          </c:extLst>
        </c:ser>
        <c:ser>
          <c:idx val="5"/>
          <c:order val="4"/>
          <c:tx>
            <c:strRef>
              <c:f>'F4'!$G$7:$G$8</c:f>
              <c:strCache>
                <c:ptCount val="2"/>
                <c:pt idx="0">
                  <c:v>7 bis 12 Jahre</c:v>
                </c:pt>
              </c:strCache>
            </c:strRef>
          </c:tx>
          <c:spPr>
            <a:solidFill>
              <a:schemeClr val="accent6">
                <a:lumMod val="75000"/>
              </a:schemeClr>
            </a:solidFill>
            <a:ln>
              <a:noFill/>
            </a:ln>
            <a:effectLst/>
          </c:spPr>
          <c:invertIfNegative val="0"/>
          <c:cat>
            <c:strRef>
              <c:f>'F4'!$A$9:$A$20</c:f>
              <c:strCache>
                <c:ptCount val="12"/>
                <c:pt idx="0">
                  <c:v>Nicht leistbare laufende Wohnkosten der vorhandenen Wohnungen</c:v>
                </c:pt>
                <c:pt idx="1">
                  <c:v>Nicht leistbare Maklerprovisionen</c:v>
                </c:pt>
                <c:pt idx="2">
                  <c:v>Nicht leistbare Kautionen</c:v>
                </c:pt>
                <c:pt idx="3">
                  <c:v>Wenig passende Wohnungen in der Wunschgegend</c:v>
                </c:pt>
                <c:pt idx="4">
                  <c:v>Wohnungen unpassend aufgeteilt</c:v>
                </c:pt>
                <c:pt idx="5">
                  <c:v>Nicht leistbare Ablösen</c:v>
                </c:pt>
                <c:pt idx="6">
                  <c:v>Die Größe der Wohnungen waren unpassend</c:v>
                </c:pt>
                <c:pt idx="7">
                  <c:v>Zu viele andere Mitbewerber/innen für eine Wohnung</c:v>
                </c:pt>
                <c:pt idx="8">
                  <c:v>Vermieter/innen wollten keine Alleinerziehenden</c:v>
                </c:pt>
                <c:pt idx="9">
                  <c:v>Ich bekam keinen Kredit für z.B. Eigenmittel, Provision, Kaution, Ablöse etc.</c:v>
                </c:pt>
                <c:pt idx="10">
                  <c:v>Vermieter/innen wollten keine Kinder</c:v>
                </c:pt>
                <c:pt idx="11">
                  <c:v>Andere bzw. weitere Schwierigkeiten</c:v>
                </c:pt>
              </c:strCache>
            </c:strRef>
          </c:cat>
          <c:val>
            <c:numRef>
              <c:f>'F4'!$G$9:$G$20</c:f>
              <c:numCache>
                <c:formatCode>0.0%</c:formatCode>
                <c:ptCount val="12"/>
                <c:pt idx="0">
                  <c:v>0.372</c:v>
                </c:pt>
                <c:pt idx="1">
                  <c:v>0.3</c:v>
                </c:pt>
                <c:pt idx="2">
                  <c:v>0.29399999999999998</c:v>
                </c:pt>
                <c:pt idx="3">
                  <c:v>0.28000000000000003</c:v>
                </c:pt>
                <c:pt idx="4">
                  <c:v>0.27800000000000002</c:v>
                </c:pt>
                <c:pt idx="5">
                  <c:v>0.193</c:v>
                </c:pt>
                <c:pt idx="6">
                  <c:v>0.20799999999999999</c:v>
                </c:pt>
                <c:pt idx="7">
                  <c:v>0.16500000000000001</c:v>
                </c:pt>
                <c:pt idx="8">
                  <c:v>0.12</c:v>
                </c:pt>
                <c:pt idx="9">
                  <c:v>7.9000000000000001E-2</c:v>
                </c:pt>
                <c:pt idx="10">
                  <c:v>2.9000000000000001E-2</c:v>
                </c:pt>
                <c:pt idx="11">
                  <c:v>5.7000000000000002E-2</c:v>
                </c:pt>
              </c:numCache>
            </c:numRef>
          </c:val>
          <c:extLst>
            <c:ext xmlns:c16="http://schemas.microsoft.com/office/drawing/2014/chart" uri="{C3380CC4-5D6E-409C-BE32-E72D297353CC}">
              <c16:uniqueId val="{00000004-071F-4B37-8762-FB456D5F5226}"/>
            </c:ext>
          </c:extLst>
        </c:ser>
        <c:ser>
          <c:idx val="3"/>
          <c:order val="5"/>
          <c:tx>
            <c:strRef>
              <c:f>'F4'!$E$7:$E$8</c:f>
              <c:strCache>
                <c:ptCount val="2"/>
                <c:pt idx="0">
                  <c:v>2551 und mehr </c:v>
                </c:pt>
              </c:strCache>
            </c:strRef>
          </c:tx>
          <c:spPr>
            <a:solidFill>
              <a:schemeClr val="accent4"/>
            </a:solidFill>
            <a:ln>
              <a:noFill/>
            </a:ln>
            <a:effectLst/>
          </c:spPr>
          <c:invertIfNegative val="0"/>
          <c:cat>
            <c:strRef>
              <c:f>'F4'!$A$9:$A$20</c:f>
              <c:strCache>
                <c:ptCount val="12"/>
                <c:pt idx="0">
                  <c:v>Nicht leistbare laufende Wohnkosten der vorhandenen Wohnungen</c:v>
                </c:pt>
                <c:pt idx="1">
                  <c:v>Nicht leistbare Maklerprovisionen</c:v>
                </c:pt>
                <c:pt idx="2">
                  <c:v>Nicht leistbare Kautionen</c:v>
                </c:pt>
                <c:pt idx="3">
                  <c:v>Wenig passende Wohnungen in der Wunschgegend</c:v>
                </c:pt>
                <c:pt idx="4">
                  <c:v>Wohnungen unpassend aufgeteilt</c:v>
                </c:pt>
                <c:pt idx="5">
                  <c:v>Nicht leistbare Ablösen</c:v>
                </c:pt>
                <c:pt idx="6">
                  <c:v>Die Größe der Wohnungen waren unpassend</c:v>
                </c:pt>
                <c:pt idx="7">
                  <c:v>Zu viele andere Mitbewerber/innen für eine Wohnung</c:v>
                </c:pt>
                <c:pt idx="8">
                  <c:v>Vermieter/innen wollten keine Alleinerziehenden</c:v>
                </c:pt>
                <c:pt idx="9">
                  <c:v>Ich bekam keinen Kredit für z.B. Eigenmittel, Provision, Kaution, Ablöse etc.</c:v>
                </c:pt>
                <c:pt idx="10">
                  <c:v>Vermieter/innen wollten keine Kinder</c:v>
                </c:pt>
                <c:pt idx="11">
                  <c:v>Andere bzw. weitere Schwierigkeiten</c:v>
                </c:pt>
              </c:strCache>
            </c:strRef>
          </c:cat>
          <c:val>
            <c:numRef>
              <c:f>'F4'!$E$9:$E$20</c:f>
            </c:numRef>
          </c:val>
          <c:extLst>
            <c:ext xmlns:c16="http://schemas.microsoft.com/office/drawing/2014/chart" uri="{C3380CC4-5D6E-409C-BE32-E72D297353CC}">
              <c16:uniqueId val="{00000005-071F-4B37-8762-FB456D5F5226}"/>
            </c:ext>
          </c:extLst>
        </c:ser>
        <c:ser>
          <c:idx val="6"/>
          <c:order val="6"/>
          <c:tx>
            <c:strRef>
              <c:f>'F4'!$H$7:$H$8</c:f>
              <c:strCache>
                <c:ptCount val="2"/>
                <c:pt idx="0">
                  <c:v>13 bis 18 Jahre</c:v>
                </c:pt>
              </c:strCache>
            </c:strRef>
          </c:tx>
          <c:spPr>
            <a:solidFill>
              <a:srgbClr val="273B19"/>
            </a:solidFill>
            <a:ln>
              <a:noFill/>
            </a:ln>
            <a:effectLst/>
          </c:spPr>
          <c:invertIfNegative val="0"/>
          <c:cat>
            <c:strRef>
              <c:f>'F4'!$A$9:$A$20</c:f>
              <c:strCache>
                <c:ptCount val="12"/>
                <c:pt idx="0">
                  <c:v>Nicht leistbare laufende Wohnkosten der vorhandenen Wohnungen</c:v>
                </c:pt>
                <c:pt idx="1">
                  <c:v>Nicht leistbare Maklerprovisionen</c:v>
                </c:pt>
                <c:pt idx="2">
                  <c:v>Nicht leistbare Kautionen</c:v>
                </c:pt>
                <c:pt idx="3">
                  <c:v>Wenig passende Wohnungen in der Wunschgegend</c:v>
                </c:pt>
                <c:pt idx="4">
                  <c:v>Wohnungen unpassend aufgeteilt</c:v>
                </c:pt>
                <c:pt idx="5">
                  <c:v>Nicht leistbare Ablösen</c:v>
                </c:pt>
                <c:pt idx="6">
                  <c:v>Die Größe der Wohnungen waren unpassend</c:v>
                </c:pt>
                <c:pt idx="7">
                  <c:v>Zu viele andere Mitbewerber/innen für eine Wohnung</c:v>
                </c:pt>
                <c:pt idx="8">
                  <c:v>Vermieter/innen wollten keine Alleinerziehenden</c:v>
                </c:pt>
                <c:pt idx="9">
                  <c:v>Ich bekam keinen Kredit für z.B. Eigenmittel, Provision, Kaution, Ablöse etc.</c:v>
                </c:pt>
                <c:pt idx="10">
                  <c:v>Vermieter/innen wollten keine Kinder</c:v>
                </c:pt>
                <c:pt idx="11">
                  <c:v>Andere bzw. weitere Schwierigkeiten</c:v>
                </c:pt>
              </c:strCache>
            </c:strRef>
          </c:cat>
          <c:val>
            <c:numRef>
              <c:f>'F4'!$H$9:$H$20</c:f>
              <c:numCache>
                <c:formatCode>0.0%</c:formatCode>
                <c:ptCount val="12"/>
                <c:pt idx="0">
                  <c:v>0.35099999999999998</c:v>
                </c:pt>
                <c:pt idx="1">
                  <c:v>0.25</c:v>
                </c:pt>
                <c:pt idx="2">
                  <c:v>0.249</c:v>
                </c:pt>
                <c:pt idx="3">
                  <c:v>0.246</c:v>
                </c:pt>
                <c:pt idx="4">
                  <c:v>0.25700000000000001</c:v>
                </c:pt>
                <c:pt idx="5">
                  <c:v>0.21</c:v>
                </c:pt>
                <c:pt idx="6">
                  <c:v>0.22700000000000001</c:v>
                </c:pt>
                <c:pt idx="7">
                  <c:v>0.15</c:v>
                </c:pt>
                <c:pt idx="8">
                  <c:v>5.5E-2</c:v>
                </c:pt>
                <c:pt idx="9">
                  <c:v>5.1999999999999998E-2</c:v>
                </c:pt>
                <c:pt idx="10">
                  <c:v>3.4000000000000002E-2</c:v>
                </c:pt>
                <c:pt idx="11">
                  <c:v>7.1999999999999995E-2</c:v>
                </c:pt>
              </c:numCache>
            </c:numRef>
          </c:val>
          <c:extLst>
            <c:ext xmlns:c16="http://schemas.microsoft.com/office/drawing/2014/chart" uri="{C3380CC4-5D6E-409C-BE32-E72D297353CC}">
              <c16:uniqueId val="{00000006-071F-4B37-8762-FB456D5F5226}"/>
            </c:ext>
          </c:extLst>
        </c:ser>
        <c:dLbls>
          <c:showLegendKey val="0"/>
          <c:showVal val="0"/>
          <c:showCatName val="0"/>
          <c:showSerName val="0"/>
          <c:showPercent val="0"/>
          <c:showBubbleSize val="0"/>
        </c:dLbls>
        <c:gapWidth val="182"/>
        <c:axId val="369039232"/>
        <c:axId val="369040768"/>
      </c:barChart>
      <c:catAx>
        <c:axId val="369039232"/>
        <c:scaling>
          <c:orientation val="maxMin"/>
        </c:scaling>
        <c:delete val="0"/>
        <c:axPos val="l"/>
        <c:numFmt formatCode="General" sourceLinked="1"/>
        <c:majorTickMark val="none"/>
        <c:minorTickMark val="none"/>
        <c:tickLblPos val="nextTo"/>
        <c:spPr>
          <a:noFill/>
          <a:ln w="9525" cap="flat" cmpd="sng" algn="ctr">
            <a:solidFill>
              <a:sysClr val="windowText" lastClr="000000">
                <a:lumMod val="50000"/>
                <a:lumOff val="50000"/>
              </a:sysClr>
            </a:solidFill>
            <a:round/>
          </a:ln>
          <a:effectLst/>
        </c:spPr>
        <c:txPr>
          <a:bodyPr rot="-6000000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endParaRPr lang="de-DE"/>
          </a:p>
        </c:txPr>
        <c:crossAx val="369040768"/>
        <c:crosses val="autoZero"/>
        <c:auto val="1"/>
        <c:lblAlgn val="ctr"/>
        <c:lblOffset val="100"/>
        <c:noMultiLvlLbl val="0"/>
      </c:catAx>
      <c:valAx>
        <c:axId val="369040768"/>
        <c:scaling>
          <c:orientation val="minMax"/>
          <c:max val="0.4"/>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369039232"/>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sz="900"/>
      </a:pPr>
      <a:endParaRPr lang="de-DE"/>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1" i="0" u="none" strike="noStrike" kern="1200" spc="0" baseline="0">
                <a:solidFill>
                  <a:schemeClr val="tx1">
                    <a:lumMod val="65000"/>
                    <a:lumOff val="35000"/>
                  </a:schemeClr>
                </a:solidFill>
                <a:latin typeface="+mn-lt"/>
                <a:ea typeface="+mn-ea"/>
                <a:cs typeface="+mn-cs"/>
              </a:defRPr>
            </a:pPr>
            <a:r>
              <a:rPr lang="de-DE" b="1" dirty="0"/>
              <a:t>Ich habe schon einmal eine Wohnung nicht</a:t>
            </a:r>
            <a:r>
              <a:rPr lang="de-DE" b="1" baseline="0" dirty="0"/>
              <a:t> bekommen, weil ich alleinerziehend bin. </a:t>
            </a:r>
            <a:endParaRPr lang="de-DE" b="1" dirty="0"/>
          </a:p>
        </c:rich>
      </c:tx>
      <c:layout>
        <c:manualLayout>
          <c:xMode val="edge"/>
          <c:yMode val="edge"/>
          <c:x val="6.2936926733443602E-2"/>
          <c:y val="2.1675918583135102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stacked"/>
        <c:varyColors val="0"/>
        <c:ser>
          <c:idx val="0"/>
          <c:order val="0"/>
          <c:tx>
            <c:strRef>
              <c:f>'F29'!$A$17</c:f>
              <c:strCache>
                <c:ptCount val="1"/>
                <c:pt idx="0">
                  <c:v>Trifft sehr zu</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'F29'!$B$17</c:f>
              <c:numCache>
                <c:formatCode>0.0%</c:formatCode>
                <c:ptCount val="1"/>
                <c:pt idx="0">
                  <c:v>0.109</c:v>
                </c:pt>
              </c:numCache>
            </c:numRef>
          </c:val>
          <c:extLst>
            <c:ext xmlns:c16="http://schemas.microsoft.com/office/drawing/2014/chart" uri="{C3380CC4-5D6E-409C-BE32-E72D297353CC}">
              <c16:uniqueId val="{00000000-BCCD-4279-844D-9805A912FB41}"/>
            </c:ext>
          </c:extLst>
        </c:ser>
        <c:ser>
          <c:idx val="1"/>
          <c:order val="1"/>
          <c:tx>
            <c:strRef>
              <c:f>'F29'!$A$18</c:f>
              <c:strCache>
                <c:ptCount val="1"/>
                <c:pt idx="0">
                  <c:v>Trifft eher zu</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'F29'!$B$18</c:f>
              <c:numCache>
                <c:formatCode>0.0%</c:formatCode>
                <c:ptCount val="1"/>
                <c:pt idx="0">
                  <c:v>0.114</c:v>
                </c:pt>
              </c:numCache>
            </c:numRef>
          </c:val>
          <c:extLst>
            <c:ext xmlns:c16="http://schemas.microsoft.com/office/drawing/2014/chart" uri="{C3380CC4-5D6E-409C-BE32-E72D297353CC}">
              <c16:uniqueId val="{00000001-BCCD-4279-844D-9805A912FB41}"/>
            </c:ext>
          </c:extLst>
        </c:ser>
        <c:ser>
          <c:idx val="2"/>
          <c:order val="2"/>
          <c:tx>
            <c:strRef>
              <c:f>'F29'!$A$19</c:f>
              <c:strCache>
                <c:ptCount val="1"/>
                <c:pt idx="0">
                  <c:v>Trifft eher nicht zu</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'F29'!$B$19</c:f>
              <c:numCache>
                <c:formatCode>0.0%</c:formatCode>
                <c:ptCount val="1"/>
                <c:pt idx="0">
                  <c:v>6.9000000000000006E-2</c:v>
                </c:pt>
              </c:numCache>
            </c:numRef>
          </c:val>
          <c:extLst>
            <c:ext xmlns:c16="http://schemas.microsoft.com/office/drawing/2014/chart" uri="{C3380CC4-5D6E-409C-BE32-E72D297353CC}">
              <c16:uniqueId val="{00000002-BCCD-4279-844D-9805A912FB41}"/>
            </c:ext>
          </c:extLst>
        </c:ser>
        <c:ser>
          <c:idx val="3"/>
          <c:order val="3"/>
          <c:tx>
            <c:strRef>
              <c:f>'F29'!$A$20</c:f>
              <c:strCache>
                <c:ptCount val="1"/>
                <c:pt idx="0">
                  <c:v>Trifft gar nicht zu</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'F29'!$B$20</c:f>
              <c:numCache>
                <c:formatCode>0.0%</c:formatCode>
                <c:ptCount val="1"/>
                <c:pt idx="0">
                  <c:v>0.53900000000000003</c:v>
                </c:pt>
              </c:numCache>
            </c:numRef>
          </c:val>
          <c:extLst>
            <c:ext xmlns:c16="http://schemas.microsoft.com/office/drawing/2014/chart" uri="{C3380CC4-5D6E-409C-BE32-E72D297353CC}">
              <c16:uniqueId val="{00000003-BCCD-4279-844D-9805A912FB41}"/>
            </c:ext>
          </c:extLst>
        </c:ser>
        <c:ser>
          <c:idx val="4"/>
          <c:order val="4"/>
          <c:tx>
            <c:strRef>
              <c:f>'F29'!$A$21</c:f>
              <c:strCache>
                <c:ptCount val="1"/>
                <c:pt idx="0">
                  <c:v>Keine Angabe/weiß nicht</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'F29'!$B$21</c:f>
              <c:numCache>
                <c:formatCode>0.0%</c:formatCode>
                <c:ptCount val="1"/>
                <c:pt idx="0">
                  <c:v>0.16900000000000001</c:v>
                </c:pt>
              </c:numCache>
            </c:numRef>
          </c:val>
          <c:extLst>
            <c:ext xmlns:c16="http://schemas.microsoft.com/office/drawing/2014/chart" uri="{C3380CC4-5D6E-409C-BE32-E72D297353CC}">
              <c16:uniqueId val="{00000004-BCCD-4279-844D-9805A912FB41}"/>
            </c:ext>
          </c:extLst>
        </c:ser>
        <c:dLbls>
          <c:showLegendKey val="0"/>
          <c:showVal val="0"/>
          <c:showCatName val="0"/>
          <c:showSerName val="0"/>
          <c:showPercent val="0"/>
          <c:showBubbleSize val="0"/>
        </c:dLbls>
        <c:gapWidth val="150"/>
        <c:overlap val="100"/>
        <c:axId val="258293248"/>
        <c:axId val="250139136"/>
      </c:barChart>
      <c:catAx>
        <c:axId val="258293248"/>
        <c:scaling>
          <c:orientation val="maxMin"/>
        </c:scaling>
        <c:delete val="1"/>
        <c:axPos val="l"/>
        <c:numFmt formatCode="General" sourceLinked="1"/>
        <c:majorTickMark val="none"/>
        <c:minorTickMark val="none"/>
        <c:tickLblPos val="nextTo"/>
        <c:crossAx val="250139136"/>
        <c:crosses val="autoZero"/>
        <c:auto val="1"/>
        <c:lblAlgn val="ctr"/>
        <c:lblOffset val="100"/>
        <c:noMultiLvlLbl val="0"/>
      </c:catAx>
      <c:valAx>
        <c:axId val="250139136"/>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58293248"/>
        <c:crosses val="autoZero"/>
        <c:crossBetween val="between"/>
      </c:valAx>
      <c:spPr>
        <a:noFill/>
        <a:ln>
          <a:noFill/>
        </a:ln>
        <a:effectLst/>
      </c:spPr>
    </c:plotArea>
    <c:legend>
      <c:legendPos val="b"/>
      <c:layout>
        <c:manualLayout>
          <c:xMode val="edge"/>
          <c:yMode val="edge"/>
          <c:x val="4.3015279670815199E-2"/>
          <c:y val="0.76231624832470801"/>
          <c:w val="0.92095418161178899"/>
          <c:h val="7.9034037035211099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1" i="0" u="none" strike="noStrike" kern="1200" spc="0" baseline="0">
                <a:solidFill>
                  <a:schemeClr val="tx1">
                    <a:lumMod val="65000"/>
                    <a:lumOff val="35000"/>
                  </a:schemeClr>
                </a:solidFill>
                <a:latin typeface="+mn-lt"/>
                <a:ea typeface="+mn-ea"/>
                <a:cs typeface="+mn-cs"/>
              </a:defRPr>
            </a:pPr>
            <a:r>
              <a:rPr lang="de-DE" b="1"/>
              <a:t>Mir wollte ein Vermieter schon einmal eine Wohnung ausreden, weil ich alleinerziehend bin.</a:t>
            </a:r>
          </a:p>
        </c:rich>
      </c:tx>
      <c:layout>
        <c:manualLayout>
          <c:xMode val="edge"/>
          <c:yMode val="edge"/>
          <c:x val="6.4393665836461306E-2"/>
          <c:y val="2.7030938718520699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stacked"/>
        <c:varyColors val="0"/>
        <c:ser>
          <c:idx val="0"/>
          <c:order val="0"/>
          <c:tx>
            <c:strRef>
              <c:f>'F29'!$A$31</c:f>
              <c:strCache>
                <c:ptCount val="1"/>
                <c:pt idx="0">
                  <c:v>Trifft sehr zu</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'F29'!$B$31</c:f>
              <c:numCache>
                <c:formatCode>0.0%</c:formatCode>
                <c:ptCount val="1"/>
                <c:pt idx="0">
                  <c:v>7.3999999999999996E-2</c:v>
                </c:pt>
              </c:numCache>
            </c:numRef>
          </c:val>
          <c:extLst>
            <c:ext xmlns:c16="http://schemas.microsoft.com/office/drawing/2014/chart" uri="{C3380CC4-5D6E-409C-BE32-E72D297353CC}">
              <c16:uniqueId val="{00000000-9103-4B4B-B913-DC4636D62C27}"/>
            </c:ext>
          </c:extLst>
        </c:ser>
        <c:ser>
          <c:idx val="1"/>
          <c:order val="1"/>
          <c:tx>
            <c:strRef>
              <c:f>'F29'!$A$32</c:f>
              <c:strCache>
                <c:ptCount val="1"/>
                <c:pt idx="0">
                  <c:v>Trifft eher zu</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'F29'!$B$32</c:f>
              <c:numCache>
                <c:formatCode>0.0%</c:formatCode>
                <c:ptCount val="1"/>
                <c:pt idx="0">
                  <c:v>9.4E-2</c:v>
                </c:pt>
              </c:numCache>
            </c:numRef>
          </c:val>
          <c:extLst>
            <c:ext xmlns:c16="http://schemas.microsoft.com/office/drawing/2014/chart" uri="{C3380CC4-5D6E-409C-BE32-E72D297353CC}">
              <c16:uniqueId val="{00000001-9103-4B4B-B913-DC4636D62C27}"/>
            </c:ext>
          </c:extLst>
        </c:ser>
        <c:ser>
          <c:idx val="2"/>
          <c:order val="2"/>
          <c:tx>
            <c:strRef>
              <c:f>'F29'!$A$33</c:f>
              <c:strCache>
                <c:ptCount val="1"/>
                <c:pt idx="0">
                  <c:v>Trifft eher nicht zu</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'F29'!$B$33</c:f>
              <c:numCache>
                <c:formatCode>0.0%</c:formatCode>
                <c:ptCount val="1"/>
                <c:pt idx="0">
                  <c:v>0.10199999999999999</c:v>
                </c:pt>
              </c:numCache>
            </c:numRef>
          </c:val>
          <c:extLst>
            <c:ext xmlns:c16="http://schemas.microsoft.com/office/drawing/2014/chart" uri="{C3380CC4-5D6E-409C-BE32-E72D297353CC}">
              <c16:uniqueId val="{00000002-9103-4B4B-B913-DC4636D62C27}"/>
            </c:ext>
          </c:extLst>
        </c:ser>
        <c:ser>
          <c:idx val="3"/>
          <c:order val="3"/>
          <c:tx>
            <c:strRef>
              <c:f>'F29'!$A$34</c:f>
              <c:strCache>
                <c:ptCount val="1"/>
                <c:pt idx="0">
                  <c:v>Trifft gar nicht zu</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'F29'!$B$34</c:f>
              <c:numCache>
                <c:formatCode>0.0%</c:formatCode>
                <c:ptCount val="1"/>
                <c:pt idx="0">
                  <c:v>0.56299999999999994</c:v>
                </c:pt>
              </c:numCache>
            </c:numRef>
          </c:val>
          <c:extLst>
            <c:ext xmlns:c16="http://schemas.microsoft.com/office/drawing/2014/chart" uri="{C3380CC4-5D6E-409C-BE32-E72D297353CC}">
              <c16:uniqueId val="{00000003-9103-4B4B-B913-DC4636D62C27}"/>
            </c:ext>
          </c:extLst>
        </c:ser>
        <c:ser>
          <c:idx val="4"/>
          <c:order val="4"/>
          <c:tx>
            <c:strRef>
              <c:f>'F29'!$A$35</c:f>
              <c:strCache>
                <c:ptCount val="1"/>
                <c:pt idx="0">
                  <c:v>Keine Angabe/weiß nicht</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'F29'!$B$35</c:f>
              <c:numCache>
                <c:formatCode>0.0%</c:formatCode>
                <c:ptCount val="1"/>
                <c:pt idx="0">
                  <c:v>0.16700000000000001</c:v>
                </c:pt>
              </c:numCache>
            </c:numRef>
          </c:val>
          <c:extLst>
            <c:ext xmlns:c16="http://schemas.microsoft.com/office/drawing/2014/chart" uri="{C3380CC4-5D6E-409C-BE32-E72D297353CC}">
              <c16:uniqueId val="{00000004-9103-4B4B-B913-DC4636D62C27}"/>
            </c:ext>
          </c:extLst>
        </c:ser>
        <c:dLbls>
          <c:showLegendKey val="0"/>
          <c:showVal val="0"/>
          <c:showCatName val="0"/>
          <c:showSerName val="0"/>
          <c:showPercent val="0"/>
          <c:showBubbleSize val="0"/>
        </c:dLbls>
        <c:gapWidth val="150"/>
        <c:overlap val="100"/>
        <c:axId val="258908672"/>
        <c:axId val="256305984"/>
      </c:barChart>
      <c:catAx>
        <c:axId val="258908672"/>
        <c:scaling>
          <c:orientation val="maxMin"/>
        </c:scaling>
        <c:delete val="1"/>
        <c:axPos val="l"/>
        <c:numFmt formatCode="General" sourceLinked="1"/>
        <c:majorTickMark val="none"/>
        <c:minorTickMark val="none"/>
        <c:tickLblPos val="nextTo"/>
        <c:crossAx val="256305984"/>
        <c:crosses val="autoZero"/>
        <c:auto val="1"/>
        <c:lblAlgn val="ctr"/>
        <c:lblOffset val="100"/>
        <c:noMultiLvlLbl val="0"/>
      </c:catAx>
      <c:valAx>
        <c:axId val="256305984"/>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58908672"/>
        <c:crosses val="autoZero"/>
        <c:crossBetween val="between"/>
      </c:valAx>
      <c:spPr>
        <a:noFill/>
        <a:ln>
          <a:noFill/>
        </a:ln>
        <a:effectLst/>
      </c:spPr>
    </c:plotArea>
    <c:legend>
      <c:legendPos val="b"/>
      <c:layout>
        <c:manualLayout>
          <c:xMode val="edge"/>
          <c:yMode val="edge"/>
          <c:x val="1.7955391821012599E-2"/>
          <c:y val="0.67692311902369995"/>
          <c:w val="0.94621501007966702"/>
          <c:h val="0.149306649168854"/>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'F27'!$A$10:$A$18</c:f>
              <c:strCache>
                <c:ptCount val="9"/>
                <c:pt idx="0">
                  <c:v>Wir sind in der Wohnung geblieben und der andere Elternteil ist ausgezogen.</c:v>
                </c:pt>
                <c:pt idx="1">
                  <c:v>Wir sind in eine private Mietwohnung gezogen.</c:v>
                </c:pt>
                <c:pt idx="2">
                  <c:v>Wir haben vorübergehend bei Verwandten gewohnt.</c:v>
                </c:pt>
                <c:pt idx="3">
                  <c:v>Wir sind in eine geförderte Wohnung gezogen.</c:v>
                </c:pt>
                <c:pt idx="4">
                  <c:v>Wir sind alle in der Wohnung geblieben, auch der andere Elternteil.</c:v>
                </c:pt>
                <c:pt idx="5">
                  <c:v>Wir haben vorübergehend bei Freunden/innen gewohnt.</c:v>
                </c:pt>
                <c:pt idx="6">
                  <c:v>Wir haben vorübergehend in einem Mutter-Kind-Haus gewohnt.</c:v>
                </c:pt>
                <c:pt idx="7">
                  <c:v>Ich war schon immer alleinerziehend.</c:v>
                </c:pt>
                <c:pt idx="8">
                  <c:v>Anderes</c:v>
                </c:pt>
              </c:strCache>
            </c:strRef>
          </c:cat>
          <c:val>
            <c:numRef>
              <c:f>'F27'!$B$10:$B$18</c:f>
              <c:numCache>
                <c:formatCode>0.0%</c:formatCode>
                <c:ptCount val="9"/>
                <c:pt idx="0">
                  <c:v>0.33600000000000002</c:v>
                </c:pt>
                <c:pt idx="1">
                  <c:v>0.104</c:v>
                </c:pt>
                <c:pt idx="2">
                  <c:v>6.4000000000000001E-2</c:v>
                </c:pt>
                <c:pt idx="3">
                  <c:v>5.7000000000000002E-2</c:v>
                </c:pt>
                <c:pt idx="4">
                  <c:v>0.04</c:v>
                </c:pt>
                <c:pt idx="5">
                  <c:v>0.02</c:v>
                </c:pt>
                <c:pt idx="6">
                  <c:v>6.0000000000000001E-3</c:v>
                </c:pt>
                <c:pt idx="7">
                  <c:v>0.34399999999999997</c:v>
                </c:pt>
                <c:pt idx="8">
                  <c:v>2.9000000000000001E-2</c:v>
                </c:pt>
              </c:numCache>
            </c:numRef>
          </c:val>
          <c:extLst>
            <c:ext xmlns:c16="http://schemas.microsoft.com/office/drawing/2014/chart" uri="{C3380CC4-5D6E-409C-BE32-E72D297353CC}">
              <c16:uniqueId val="{00000000-EAEC-4368-B42D-72B28B5C3FEB}"/>
            </c:ext>
          </c:extLst>
        </c:ser>
        <c:dLbls>
          <c:showLegendKey val="0"/>
          <c:showVal val="0"/>
          <c:showCatName val="0"/>
          <c:showSerName val="0"/>
          <c:showPercent val="0"/>
          <c:showBubbleSize val="0"/>
        </c:dLbls>
        <c:gapWidth val="182"/>
        <c:axId val="258311680"/>
        <c:axId val="256308288"/>
      </c:barChart>
      <c:catAx>
        <c:axId val="258311680"/>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crossAx val="256308288"/>
        <c:crosses val="autoZero"/>
        <c:auto val="1"/>
        <c:lblAlgn val="ctr"/>
        <c:lblOffset val="100"/>
        <c:noMultiLvlLbl val="0"/>
      </c:catAx>
      <c:valAx>
        <c:axId val="256308288"/>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58311680"/>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de-DE" b="1" dirty="0"/>
              <a:t>Ich</a:t>
            </a:r>
            <a:r>
              <a:rPr lang="de-DE" b="1" baseline="0" dirty="0"/>
              <a:t> wollte mich schon viel früher von dem anderen Elternteil meiner Kinder trennen, hatte aber keine andere Möglichkeit des Wohnens.</a:t>
            </a:r>
            <a:endParaRPr lang="de-DE" b="1" dirty="0"/>
          </a:p>
        </c:rich>
      </c:tx>
      <c:layout>
        <c:manualLayout>
          <c:xMode val="edge"/>
          <c:yMode val="edge"/>
          <c:x val="5.1610995501223299E-2"/>
          <c:y val="0"/>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3.7914139422913697E-2"/>
          <c:y val="0.29490949934157901"/>
          <c:w val="0.91409111915883601"/>
          <c:h val="0.521819243977381"/>
        </c:manualLayout>
      </c:layout>
      <c:barChart>
        <c:barDir val="bar"/>
        <c:grouping val="stacked"/>
        <c:varyColors val="0"/>
        <c:ser>
          <c:idx val="0"/>
          <c:order val="0"/>
          <c:tx>
            <c:strRef>
              <c:f>'F29'!$I$20</c:f>
              <c:strCache>
                <c:ptCount val="1"/>
                <c:pt idx="0">
                  <c:v>Trifft sehr zu</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'F29'!$J$20</c:f>
              <c:numCache>
                <c:formatCode>0.0%</c:formatCode>
                <c:ptCount val="1"/>
                <c:pt idx="0">
                  <c:v>0.28100000000000003</c:v>
                </c:pt>
              </c:numCache>
            </c:numRef>
          </c:val>
          <c:extLst>
            <c:ext xmlns:c16="http://schemas.microsoft.com/office/drawing/2014/chart" uri="{C3380CC4-5D6E-409C-BE32-E72D297353CC}">
              <c16:uniqueId val="{00000000-E4A7-4B5D-B40B-26877440C3CA}"/>
            </c:ext>
          </c:extLst>
        </c:ser>
        <c:ser>
          <c:idx val="1"/>
          <c:order val="1"/>
          <c:tx>
            <c:strRef>
              <c:f>'F29'!$I$21</c:f>
              <c:strCache>
                <c:ptCount val="1"/>
                <c:pt idx="0">
                  <c:v>Trifft eher zu</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'F29'!$J$21</c:f>
              <c:numCache>
                <c:formatCode>0.0%</c:formatCode>
                <c:ptCount val="1"/>
                <c:pt idx="0">
                  <c:v>0.19900000000000001</c:v>
                </c:pt>
              </c:numCache>
            </c:numRef>
          </c:val>
          <c:extLst>
            <c:ext xmlns:c16="http://schemas.microsoft.com/office/drawing/2014/chart" uri="{C3380CC4-5D6E-409C-BE32-E72D297353CC}">
              <c16:uniqueId val="{00000001-E4A7-4B5D-B40B-26877440C3CA}"/>
            </c:ext>
          </c:extLst>
        </c:ser>
        <c:ser>
          <c:idx val="2"/>
          <c:order val="2"/>
          <c:tx>
            <c:strRef>
              <c:f>'F29'!$I$22</c:f>
              <c:strCache>
                <c:ptCount val="1"/>
                <c:pt idx="0">
                  <c:v>Trifft eher nicht zu</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'F29'!$J$22</c:f>
              <c:numCache>
                <c:formatCode>0.0%</c:formatCode>
                <c:ptCount val="1"/>
                <c:pt idx="0">
                  <c:v>0.16400000000000001</c:v>
                </c:pt>
              </c:numCache>
            </c:numRef>
          </c:val>
          <c:extLst>
            <c:ext xmlns:c16="http://schemas.microsoft.com/office/drawing/2014/chart" uri="{C3380CC4-5D6E-409C-BE32-E72D297353CC}">
              <c16:uniqueId val="{00000002-E4A7-4B5D-B40B-26877440C3CA}"/>
            </c:ext>
          </c:extLst>
        </c:ser>
        <c:ser>
          <c:idx val="3"/>
          <c:order val="3"/>
          <c:tx>
            <c:strRef>
              <c:f>'F29'!$I$23</c:f>
              <c:strCache>
                <c:ptCount val="1"/>
                <c:pt idx="0">
                  <c:v>Trifft gar nicht zu</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'F29'!$J$23</c:f>
              <c:numCache>
                <c:formatCode>0.0%</c:formatCode>
                <c:ptCount val="1"/>
                <c:pt idx="0">
                  <c:v>0.31900000000000001</c:v>
                </c:pt>
              </c:numCache>
            </c:numRef>
          </c:val>
          <c:extLst>
            <c:ext xmlns:c16="http://schemas.microsoft.com/office/drawing/2014/chart" uri="{C3380CC4-5D6E-409C-BE32-E72D297353CC}">
              <c16:uniqueId val="{00000003-E4A7-4B5D-B40B-26877440C3CA}"/>
            </c:ext>
          </c:extLst>
        </c:ser>
        <c:ser>
          <c:idx val="4"/>
          <c:order val="4"/>
          <c:tx>
            <c:strRef>
              <c:f>'F29'!$I$24</c:f>
              <c:strCache>
                <c:ptCount val="1"/>
                <c:pt idx="0">
                  <c:v>Keine Angabe/weiß nicht</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'F29'!$J$24</c:f>
              <c:numCache>
                <c:formatCode>0.0%</c:formatCode>
                <c:ptCount val="1"/>
                <c:pt idx="0">
                  <c:v>3.6999999999999998E-2</c:v>
                </c:pt>
              </c:numCache>
            </c:numRef>
          </c:val>
          <c:extLst>
            <c:ext xmlns:c16="http://schemas.microsoft.com/office/drawing/2014/chart" uri="{C3380CC4-5D6E-409C-BE32-E72D297353CC}">
              <c16:uniqueId val="{00000004-E4A7-4B5D-B40B-26877440C3CA}"/>
            </c:ext>
          </c:extLst>
        </c:ser>
        <c:dLbls>
          <c:showLegendKey val="0"/>
          <c:showVal val="0"/>
          <c:showCatName val="0"/>
          <c:showSerName val="0"/>
          <c:showPercent val="0"/>
          <c:showBubbleSize val="0"/>
        </c:dLbls>
        <c:gapWidth val="150"/>
        <c:overlap val="100"/>
        <c:axId val="258908160"/>
        <c:axId val="256310592"/>
      </c:barChart>
      <c:catAx>
        <c:axId val="258908160"/>
        <c:scaling>
          <c:orientation val="maxMin"/>
        </c:scaling>
        <c:delete val="1"/>
        <c:axPos val="l"/>
        <c:numFmt formatCode="General" sourceLinked="1"/>
        <c:majorTickMark val="none"/>
        <c:minorTickMark val="none"/>
        <c:tickLblPos val="nextTo"/>
        <c:crossAx val="256310592"/>
        <c:crosses val="autoZero"/>
        <c:auto val="1"/>
        <c:lblAlgn val="ctr"/>
        <c:lblOffset val="100"/>
        <c:noMultiLvlLbl val="0"/>
      </c:catAx>
      <c:valAx>
        <c:axId val="256310592"/>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58908160"/>
        <c:crosses val="autoZero"/>
        <c:crossBetween val="between"/>
      </c:valAx>
      <c:spPr>
        <a:noFill/>
        <a:ln>
          <a:noFill/>
        </a:ln>
        <a:effectLst/>
      </c:spPr>
    </c:plotArea>
    <c:legend>
      <c:legendPos val="b"/>
      <c:layout>
        <c:manualLayout>
          <c:xMode val="edge"/>
          <c:yMode val="edge"/>
          <c:x val="4.8342006250766997E-2"/>
          <c:y val="0.75761766223454297"/>
          <c:w val="0.9"/>
          <c:h val="8.91268841033412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1"/>
          <c:order val="1"/>
          <c:tx>
            <c:strRef>
              <c:f>F16a!$A$10</c:f>
              <c:strCache>
                <c:ptCount val="1"/>
                <c:pt idx="0">
                  <c:v>1 - sehr zufrieden</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F16a!$B$8:$E$8</c:f>
              <c:strCache>
                <c:ptCount val="4"/>
                <c:pt idx="0">
                  <c:v>Gesamt</c:v>
                </c:pt>
                <c:pt idx="1">
                  <c:v>bis 1700 </c:v>
                </c:pt>
                <c:pt idx="2">
                  <c:v>1701 bis 2550 </c:v>
                </c:pt>
                <c:pt idx="3">
                  <c:v>2551 und mehr </c:v>
                </c:pt>
              </c:strCache>
            </c:strRef>
          </c:cat>
          <c:val>
            <c:numRef>
              <c:f>F16a!$B$10:$E$10</c:f>
              <c:numCache>
                <c:formatCode>0.0%</c:formatCode>
                <c:ptCount val="4"/>
                <c:pt idx="0">
                  <c:v>0.32200000000000001</c:v>
                </c:pt>
                <c:pt idx="1">
                  <c:v>0.2</c:v>
                </c:pt>
                <c:pt idx="2">
                  <c:v>0.26100000000000001</c:v>
                </c:pt>
                <c:pt idx="3">
                  <c:v>0.504</c:v>
                </c:pt>
              </c:numCache>
            </c:numRef>
          </c:val>
          <c:extLst>
            <c:ext xmlns:c16="http://schemas.microsoft.com/office/drawing/2014/chart" uri="{C3380CC4-5D6E-409C-BE32-E72D297353CC}">
              <c16:uniqueId val="{00000000-8C48-43D9-A37F-5221424DCDC4}"/>
            </c:ext>
          </c:extLst>
        </c:ser>
        <c:ser>
          <c:idx val="2"/>
          <c:order val="2"/>
          <c:tx>
            <c:strRef>
              <c:f>F16a!$A$11</c:f>
              <c:strCache>
                <c:ptCount val="1"/>
                <c:pt idx="0">
                  <c:v>2</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F16a!$B$8:$E$8</c:f>
              <c:strCache>
                <c:ptCount val="4"/>
                <c:pt idx="0">
                  <c:v>Gesamt</c:v>
                </c:pt>
                <c:pt idx="1">
                  <c:v>bis 1700 </c:v>
                </c:pt>
                <c:pt idx="2">
                  <c:v>1701 bis 2550 </c:v>
                </c:pt>
                <c:pt idx="3">
                  <c:v>2551 und mehr </c:v>
                </c:pt>
              </c:strCache>
            </c:strRef>
          </c:cat>
          <c:val>
            <c:numRef>
              <c:f>F16a!$B$11:$E$11</c:f>
              <c:numCache>
                <c:formatCode>0.0%</c:formatCode>
                <c:ptCount val="4"/>
                <c:pt idx="0">
                  <c:v>0.44900000000000001</c:v>
                </c:pt>
                <c:pt idx="1">
                  <c:v>0.47799999999999998</c:v>
                </c:pt>
                <c:pt idx="2">
                  <c:v>0.46400000000000002</c:v>
                </c:pt>
                <c:pt idx="3">
                  <c:v>0.40500000000000003</c:v>
                </c:pt>
              </c:numCache>
            </c:numRef>
          </c:val>
          <c:extLst>
            <c:ext xmlns:c16="http://schemas.microsoft.com/office/drawing/2014/chart" uri="{C3380CC4-5D6E-409C-BE32-E72D297353CC}">
              <c16:uniqueId val="{00000001-8C48-43D9-A37F-5221424DCDC4}"/>
            </c:ext>
          </c:extLst>
        </c:ser>
        <c:ser>
          <c:idx val="3"/>
          <c:order val="3"/>
          <c:tx>
            <c:strRef>
              <c:f>F16a!$A$12</c:f>
              <c:strCache>
                <c:ptCount val="1"/>
                <c:pt idx="0">
                  <c:v>3</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F16a!$B$8:$E$8</c:f>
              <c:strCache>
                <c:ptCount val="4"/>
                <c:pt idx="0">
                  <c:v>Gesamt</c:v>
                </c:pt>
                <c:pt idx="1">
                  <c:v>bis 1700 </c:v>
                </c:pt>
                <c:pt idx="2">
                  <c:v>1701 bis 2550 </c:v>
                </c:pt>
                <c:pt idx="3">
                  <c:v>2551 und mehr </c:v>
                </c:pt>
              </c:strCache>
            </c:strRef>
          </c:cat>
          <c:val>
            <c:numRef>
              <c:f>F16a!$B$12:$E$12</c:f>
              <c:numCache>
                <c:formatCode>0.0%</c:formatCode>
                <c:ptCount val="4"/>
                <c:pt idx="0">
                  <c:v>0.187</c:v>
                </c:pt>
                <c:pt idx="1">
                  <c:v>0.26400000000000001</c:v>
                </c:pt>
                <c:pt idx="2">
                  <c:v>0.217</c:v>
                </c:pt>
                <c:pt idx="3">
                  <c:v>8.1000000000000003E-2</c:v>
                </c:pt>
              </c:numCache>
            </c:numRef>
          </c:val>
          <c:extLst>
            <c:ext xmlns:c16="http://schemas.microsoft.com/office/drawing/2014/chart" uri="{C3380CC4-5D6E-409C-BE32-E72D297353CC}">
              <c16:uniqueId val="{00000002-8C48-43D9-A37F-5221424DCDC4}"/>
            </c:ext>
          </c:extLst>
        </c:ser>
        <c:ser>
          <c:idx val="4"/>
          <c:order val="4"/>
          <c:tx>
            <c:strRef>
              <c:f>F16a!$A$13</c:f>
              <c:strCache>
                <c:ptCount val="1"/>
                <c:pt idx="0">
                  <c:v>4 - überhaupt nicht zufrieden</c:v>
                </c:pt>
              </c:strCache>
            </c:strRef>
          </c:tx>
          <c:spPr>
            <a:solidFill>
              <a:schemeClr val="accent2">
                <a:lumMod val="5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5-8C48-43D9-A37F-5221424DCDC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F16a!$B$8:$E$8</c:f>
              <c:strCache>
                <c:ptCount val="4"/>
                <c:pt idx="0">
                  <c:v>Gesamt</c:v>
                </c:pt>
                <c:pt idx="1">
                  <c:v>bis 1700 </c:v>
                </c:pt>
                <c:pt idx="2">
                  <c:v>1701 bis 2550 </c:v>
                </c:pt>
                <c:pt idx="3">
                  <c:v>2551 und mehr </c:v>
                </c:pt>
              </c:strCache>
            </c:strRef>
          </c:cat>
          <c:val>
            <c:numRef>
              <c:f>F16a!$B$13:$E$13</c:f>
              <c:numCache>
                <c:formatCode>0.0%</c:formatCode>
                <c:ptCount val="4"/>
                <c:pt idx="0">
                  <c:v>3.9E-2</c:v>
                </c:pt>
                <c:pt idx="1">
                  <c:v>5.8000000000000003E-2</c:v>
                </c:pt>
                <c:pt idx="2">
                  <c:v>5.8000000000000003E-2</c:v>
                </c:pt>
                <c:pt idx="3">
                  <c:v>0</c:v>
                </c:pt>
              </c:numCache>
            </c:numRef>
          </c:val>
          <c:extLst>
            <c:ext xmlns:c16="http://schemas.microsoft.com/office/drawing/2014/chart" uri="{C3380CC4-5D6E-409C-BE32-E72D297353CC}">
              <c16:uniqueId val="{00000003-8C48-43D9-A37F-5221424DCDC4}"/>
            </c:ext>
          </c:extLst>
        </c:ser>
        <c:dLbls>
          <c:showLegendKey val="0"/>
          <c:showVal val="0"/>
          <c:showCatName val="0"/>
          <c:showSerName val="0"/>
          <c:showPercent val="0"/>
          <c:showBubbleSize val="0"/>
        </c:dLbls>
        <c:gapWidth val="150"/>
        <c:overlap val="100"/>
        <c:axId val="131625984"/>
        <c:axId val="48892160"/>
        <c:extLst>
          <c:ext xmlns:c15="http://schemas.microsoft.com/office/drawing/2012/chart" uri="{02D57815-91ED-43cb-92C2-25804820EDAC}">
            <c15:filteredBarSeries>
              <c15:ser>
                <c:idx val="0"/>
                <c:order val="0"/>
                <c:tx>
                  <c:strRef>
                    <c:extLst>
                      <c:ext uri="{02D57815-91ED-43cb-92C2-25804820EDAC}">
                        <c15:formulaRef>
                          <c15:sqref>F16a!$A$9</c15:sqref>
                        </c15:formulaRef>
                      </c:ext>
                    </c:extLst>
                    <c:strCache>
                      <c:ptCount val="1"/>
                    </c:strCache>
                  </c:strRef>
                </c:tx>
                <c:spPr>
                  <a:solidFill>
                    <a:schemeClr val="accent1"/>
                  </a:solidFill>
                  <a:ln>
                    <a:noFill/>
                  </a:ln>
                  <a:effectLst/>
                </c:spPr>
                <c:invertIfNegative val="0"/>
                <c:cat>
                  <c:strRef>
                    <c:extLst>
                      <c:ext uri="{02D57815-91ED-43cb-92C2-25804820EDAC}">
                        <c15:formulaRef>
                          <c15:sqref>F16a!$B$8:$E$8</c15:sqref>
                        </c15:formulaRef>
                      </c:ext>
                    </c:extLst>
                    <c:strCache>
                      <c:ptCount val="4"/>
                      <c:pt idx="0">
                        <c:v>Gesamt</c:v>
                      </c:pt>
                      <c:pt idx="1">
                        <c:v>bis 1700 </c:v>
                      </c:pt>
                      <c:pt idx="2">
                        <c:v>1701 bis 2550 </c:v>
                      </c:pt>
                      <c:pt idx="3">
                        <c:v>2551 und mehr </c:v>
                      </c:pt>
                    </c:strCache>
                  </c:strRef>
                </c:cat>
                <c:val>
                  <c:numRef>
                    <c:extLst>
                      <c:ext uri="{02D57815-91ED-43cb-92C2-25804820EDAC}">
                        <c15:formulaRef>
                          <c15:sqref>F16a!$B$9:$E$9</c15:sqref>
                        </c15:formulaRef>
                      </c:ext>
                    </c:extLst>
                    <c:numCache>
                      <c:formatCode>General</c:formatCode>
                      <c:ptCount val="4"/>
                    </c:numCache>
                  </c:numRef>
                </c:val>
                <c:extLst>
                  <c:ext xmlns:c16="http://schemas.microsoft.com/office/drawing/2014/chart" uri="{C3380CC4-5D6E-409C-BE32-E72D297353CC}">
                    <c16:uniqueId val="{00000004-8C48-43D9-A37F-5221424DCDC4}"/>
                  </c:ext>
                </c:extLst>
              </c15:ser>
            </c15:filteredBarSeries>
          </c:ext>
        </c:extLst>
      </c:barChart>
      <c:catAx>
        <c:axId val="131625984"/>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48892160"/>
        <c:crosses val="autoZero"/>
        <c:auto val="1"/>
        <c:lblAlgn val="ctr"/>
        <c:lblOffset val="100"/>
        <c:noMultiLvlLbl val="0"/>
      </c:catAx>
      <c:valAx>
        <c:axId val="4889216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31625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de-DE" b="1" dirty="0"/>
              <a:t>Nach der Trennung/Scheidung</a:t>
            </a:r>
            <a:r>
              <a:rPr lang="de-DE" b="1" baseline="0" dirty="0"/>
              <a:t> dauerte es lange bis zur räumlichen Trennung, weil sich die Wohnungssuche schwierig gestaltete.</a:t>
            </a:r>
            <a:endParaRPr lang="de-DE" b="1" dirty="0"/>
          </a:p>
        </c:rich>
      </c:tx>
      <c:layout>
        <c:manualLayout>
          <c:xMode val="edge"/>
          <c:yMode val="edge"/>
          <c:x val="2.9250683907311201E-2"/>
          <c:y val="3.2324122594598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stacked"/>
        <c:varyColors val="0"/>
        <c:ser>
          <c:idx val="0"/>
          <c:order val="0"/>
          <c:tx>
            <c:strRef>
              <c:f>'F29'!$I$20</c:f>
              <c:strCache>
                <c:ptCount val="1"/>
                <c:pt idx="0">
                  <c:v>Trifft sehr zu</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'F29'!$J$20</c:f>
              <c:numCache>
                <c:formatCode>0.0%</c:formatCode>
                <c:ptCount val="1"/>
                <c:pt idx="0">
                  <c:v>0.16</c:v>
                </c:pt>
              </c:numCache>
            </c:numRef>
          </c:val>
          <c:extLst>
            <c:ext xmlns:c16="http://schemas.microsoft.com/office/drawing/2014/chart" uri="{C3380CC4-5D6E-409C-BE32-E72D297353CC}">
              <c16:uniqueId val="{00000000-B13E-4D99-A0AD-D2F7467542B6}"/>
            </c:ext>
          </c:extLst>
        </c:ser>
        <c:ser>
          <c:idx val="1"/>
          <c:order val="1"/>
          <c:tx>
            <c:strRef>
              <c:f>'F29'!$I$21</c:f>
              <c:strCache>
                <c:ptCount val="1"/>
                <c:pt idx="0">
                  <c:v>Trifft eher zu</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'F29'!$J$21</c:f>
              <c:numCache>
                <c:formatCode>0.0%</c:formatCode>
                <c:ptCount val="1"/>
                <c:pt idx="0">
                  <c:v>0.182</c:v>
                </c:pt>
              </c:numCache>
            </c:numRef>
          </c:val>
          <c:extLst>
            <c:ext xmlns:c16="http://schemas.microsoft.com/office/drawing/2014/chart" uri="{C3380CC4-5D6E-409C-BE32-E72D297353CC}">
              <c16:uniqueId val="{00000001-B13E-4D99-A0AD-D2F7467542B6}"/>
            </c:ext>
          </c:extLst>
        </c:ser>
        <c:ser>
          <c:idx val="2"/>
          <c:order val="2"/>
          <c:tx>
            <c:strRef>
              <c:f>'F29'!$I$22</c:f>
              <c:strCache>
                <c:ptCount val="1"/>
                <c:pt idx="0">
                  <c:v>Trifft eher nicht zu</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'F29'!$J$22</c:f>
              <c:numCache>
                <c:formatCode>0.0%</c:formatCode>
                <c:ptCount val="1"/>
                <c:pt idx="0">
                  <c:v>0.21099999999999999</c:v>
                </c:pt>
              </c:numCache>
            </c:numRef>
          </c:val>
          <c:extLst>
            <c:ext xmlns:c16="http://schemas.microsoft.com/office/drawing/2014/chart" uri="{C3380CC4-5D6E-409C-BE32-E72D297353CC}">
              <c16:uniqueId val="{00000002-B13E-4D99-A0AD-D2F7467542B6}"/>
            </c:ext>
          </c:extLst>
        </c:ser>
        <c:ser>
          <c:idx val="3"/>
          <c:order val="3"/>
          <c:tx>
            <c:strRef>
              <c:f>'F29'!$I$23</c:f>
              <c:strCache>
                <c:ptCount val="1"/>
                <c:pt idx="0">
                  <c:v>Trifft gar nicht zu</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'F29'!$J$23</c:f>
              <c:numCache>
                <c:formatCode>0.0%</c:formatCode>
                <c:ptCount val="1"/>
                <c:pt idx="0">
                  <c:v>0.39500000000000002</c:v>
                </c:pt>
              </c:numCache>
            </c:numRef>
          </c:val>
          <c:extLst>
            <c:ext xmlns:c16="http://schemas.microsoft.com/office/drawing/2014/chart" uri="{C3380CC4-5D6E-409C-BE32-E72D297353CC}">
              <c16:uniqueId val="{00000003-B13E-4D99-A0AD-D2F7467542B6}"/>
            </c:ext>
          </c:extLst>
        </c:ser>
        <c:ser>
          <c:idx val="4"/>
          <c:order val="4"/>
          <c:tx>
            <c:strRef>
              <c:f>'F29'!$I$24</c:f>
              <c:strCache>
                <c:ptCount val="1"/>
                <c:pt idx="0">
                  <c:v>Keine Angabe/weiß nicht</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'F29'!$J$24</c:f>
              <c:numCache>
                <c:formatCode>0.0%</c:formatCode>
                <c:ptCount val="1"/>
                <c:pt idx="0">
                  <c:v>5.0999999999999997E-2</c:v>
                </c:pt>
              </c:numCache>
            </c:numRef>
          </c:val>
          <c:extLst>
            <c:ext xmlns:c16="http://schemas.microsoft.com/office/drawing/2014/chart" uri="{C3380CC4-5D6E-409C-BE32-E72D297353CC}">
              <c16:uniqueId val="{00000004-B13E-4D99-A0AD-D2F7467542B6}"/>
            </c:ext>
          </c:extLst>
        </c:ser>
        <c:dLbls>
          <c:showLegendKey val="0"/>
          <c:showVal val="0"/>
          <c:showCatName val="0"/>
          <c:showSerName val="0"/>
          <c:showPercent val="0"/>
          <c:showBubbleSize val="0"/>
        </c:dLbls>
        <c:gapWidth val="150"/>
        <c:overlap val="100"/>
        <c:axId val="262830592"/>
        <c:axId val="259622016"/>
      </c:barChart>
      <c:catAx>
        <c:axId val="262830592"/>
        <c:scaling>
          <c:orientation val="maxMin"/>
        </c:scaling>
        <c:delete val="1"/>
        <c:axPos val="l"/>
        <c:numFmt formatCode="General" sourceLinked="1"/>
        <c:majorTickMark val="none"/>
        <c:minorTickMark val="none"/>
        <c:tickLblPos val="nextTo"/>
        <c:crossAx val="259622016"/>
        <c:crosses val="autoZero"/>
        <c:auto val="1"/>
        <c:lblAlgn val="ctr"/>
        <c:lblOffset val="100"/>
        <c:noMultiLvlLbl val="0"/>
      </c:catAx>
      <c:valAx>
        <c:axId val="259622016"/>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62830592"/>
        <c:crosses val="autoZero"/>
        <c:crossBetween val="between"/>
      </c:valAx>
      <c:spPr>
        <a:noFill/>
        <a:ln>
          <a:noFill/>
        </a:ln>
        <a:effectLst/>
      </c:spPr>
    </c:plotArea>
    <c:legend>
      <c:legendPos val="b"/>
      <c:layout>
        <c:manualLayout>
          <c:xMode val="edge"/>
          <c:yMode val="edge"/>
          <c:x val="4.9039277480267297E-2"/>
          <c:y val="0.68267161706019996"/>
          <c:w val="0.89622773490141905"/>
          <c:h val="0.20624639738194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'F30'!$A$10</c:f>
              <c:strCache>
                <c:ptCount val="1"/>
                <c:pt idx="0">
                  <c:v>ja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'F30'!$B$8:$H$9</c:f>
              <c:strCache>
                <c:ptCount val="7"/>
                <c:pt idx="0">
                  <c:v>Gesamt</c:v>
                </c:pt>
                <c:pt idx="1">
                  <c:v>bis 1700 </c:v>
                </c:pt>
                <c:pt idx="2">
                  <c:v>1701 bis 2550</c:v>
                </c:pt>
                <c:pt idx="3">
                  <c:v>2551 und mehr </c:v>
                </c:pt>
                <c:pt idx="4">
                  <c:v>0 bis 6 Jahre</c:v>
                </c:pt>
                <c:pt idx="5">
                  <c:v>7 bis 12 Jahre</c:v>
                </c:pt>
                <c:pt idx="6">
                  <c:v>13 bis 18 Jahre</c:v>
                </c:pt>
              </c:strCache>
            </c:strRef>
          </c:cat>
          <c:val>
            <c:numRef>
              <c:f>'F30'!$B$10:$H$10</c:f>
              <c:numCache>
                <c:formatCode>0.0%</c:formatCode>
                <c:ptCount val="7"/>
                <c:pt idx="0">
                  <c:v>0.20599999999999999</c:v>
                </c:pt>
                <c:pt idx="1">
                  <c:v>0.307</c:v>
                </c:pt>
                <c:pt idx="2">
                  <c:v>0.17</c:v>
                </c:pt>
                <c:pt idx="3">
                  <c:v>0.14099999999999999</c:v>
                </c:pt>
                <c:pt idx="4">
                  <c:v>0.21</c:v>
                </c:pt>
                <c:pt idx="5">
                  <c:v>0.20399999999999999</c:v>
                </c:pt>
                <c:pt idx="6">
                  <c:v>0.20399999999999999</c:v>
                </c:pt>
              </c:numCache>
            </c:numRef>
          </c:val>
          <c:extLst>
            <c:ext xmlns:c16="http://schemas.microsoft.com/office/drawing/2014/chart" uri="{C3380CC4-5D6E-409C-BE32-E72D297353CC}">
              <c16:uniqueId val="{00000000-57FC-484D-9120-D82E25D4F587}"/>
            </c:ext>
          </c:extLst>
        </c:ser>
        <c:ser>
          <c:idx val="1"/>
          <c:order val="1"/>
          <c:tx>
            <c:strRef>
              <c:f>'F30'!$A$11</c:f>
              <c:strCache>
                <c:ptCount val="1"/>
                <c:pt idx="0">
                  <c:v>nein</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'F30'!$B$8:$H$9</c:f>
              <c:strCache>
                <c:ptCount val="7"/>
                <c:pt idx="0">
                  <c:v>Gesamt</c:v>
                </c:pt>
                <c:pt idx="1">
                  <c:v>bis 1700 </c:v>
                </c:pt>
                <c:pt idx="2">
                  <c:v>1701 bis 2550</c:v>
                </c:pt>
                <c:pt idx="3">
                  <c:v>2551 und mehr </c:v>
                </c:pt>
                <c:pt idx="4">
                  <c:v>0 bis 6 Jahre</c:v>
                </c:pt>
                <c:pt idx="5">
                  <c:v>7 bis 12 Jahre</c:v>
                </c:pt>
                <c:pt idx="6">
                  <c:v>13 bis 18 Jahre</c:v>
                </c:pt>
              </c:strCache>
            </c:strRef>
          </c:cat>
          <c:val>
            <c:numRef>
              <c:f>'F30'!$B$11:$H$11</c:f>
              <c:numCache>
                <c:formatCode>0.0%</c:formatCode>
                <c:ptCount val="7"/>
                <c:pt idx="0">
                  <c:v>0.79400000000000004</c:v>
                </c:pt>
                <c:pt idx="1">
                  <c:v>0.69299999999999995</c:v>
                </c:pt>
                <c:pt idx="2">
                  <c:v>0.83</c:v>
                </c:pt>
                <c:pt idx="3">
                  <c:v>0.85899999999999999</c:v>
                </c:pt>
                <c:pt idx="4">
                  <c:v>0.79</c:v>
                </c:pt>
                <c:pt idx="5">
                  <c:v>0.79600000000000004</c:v>
                </c:pt>
                <c:pt idx="6">
                  <c:v>0.79600000000000004</c:v>
                </c:pt>
              </c:numCache>
            </c:numRef>
          </c:val>
          <c:extLst>
            <c:ext xmlns:c16="http://schemas.microsoft.com/office/drawing/2014/chart" uri="{C3380CC4-5D6E-409C-BE32-E72D297353CC}">
              <c16:uniqueId val="{00000001-57FC-484D-9120-D82E25D4F587}"/>
            </c:ext>
          </c:extLst>
        </c:ser>
        <c:dLbls>
          <c:showLegendKey val="0"/>
          <c:showVal val="0"/>
          <c:showCatName val="0"/>
          <c:showSerName val="0"/>
          <c:showPercent val="0"/>
          <c:showBubbleSize val="0"/>
        </c:dLbls>
        <c:gapWidth val="150"/>
        <c:overlap val="100"/>
        <c:axId val="262831616"/>
        <c:axId val="259625472"/>
      </c:barChart>
      <c:catAx>
        <c:axId val="262831616"/>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crossAx val="259625472"/>
        <c:crosses val="autoZero"/>
        <c:auto val="1"/>
        <c:lblAlgn val="ctr"/>
        <c:lblOffset val="100"/>
        <c:noMultiLvlLbl val="0"/>
      </c:catAx>
      <c:valAx>
        <c:axId val="259625472"/>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62831616"/>
        <c:crosses val="autoZero"/>
        <c:crossBetween val="between"/>
      </c:valAx>
      <c:spPr>
        <a:noFill/>
        <a:ln>
          <a:noFill/>
        </a:ln>
        <a:effectLst/>
      </c:spPr>
    </c:plotArea>
    <c:legend>
      <c:legendPos val="b"/>
      <c:layout>
        <c:manualLayout>
          <c:xMode val="edge"/>
          <c:yMode val="edge"/>
          <c:x val="0.43184805757927602"/>
          <c:y val="0.90368779307215197"/>
          <c:w val="0.22998837024806101"/>
          <c:h val="7.787021630615639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F1a3!$A$9:$A$16</c:f>
              <c:strCache>
                <c:ptCount val="8"/>
                <c:pt idx="0">
                  <c:v>Wir hatten offiziell keinen Wohnbedarf, weil unsere Wohnung genug Zimmer hatte, obwohl die Wohnung viel zu teuer für uns ist.</c:v>
                </c:pt>
                <c:pt idx="1">
                  <c:v>Ich wusste nichts von der Möglichkeit von geförderten Wohnungen bzw. Gemeindewohnungen.</c:v>
                </c:pt>
                <c:pt idx="2">
                  <c:v>Wir mussten schon früher ausziehen und haben dringend eine neue Wohnung gebraucht.</c:v>
                </c:pt>
                <c:pt idx="3">
                  <c:v>Ich und meine Kinder hatten keinen durchgehenden 2-jährigen Hauptwohnsitz in Wien.</c:v>
                </c:pt>
                <c:pt idx="4">
                  <c:v>Ich habe es erst gar nicht versucht, weil mir die Antragstellung zu aufwendig vorkam.</c:v>
                </c:pt>
                <c:pt idx="5">
                  <c:v>Es dauerte zu lange.</c:v>
                </c:pt>
                <c:pt idx="6">
                  <c:v>Die ganze Antragstellung war mir zu langwierig und zu aufwendig, dass ich im Verlauf der Antragstellung aufgegeben habe.</c:v>
                </c:pt>
                <c:pt idx="7">
                  <c:v>Andere Gründe</c:v>
                </c:pt>
              </c:strCache>
            </c:strRef>
          </c:cat>
          <c:val>
            <c:numRef>
              <c:f>F1a3!$B$9:$B$16</c:f>
              <c:numCache>
                <c:formatCode>0.0%</c:formatCode>
                <c:ptCount val="8"/>
                <c:pt idx="0">
                  <c:v>0.19600000000000001</c:v>
                </c:pt>
                <c:pt idx="1">
                  <c:v>0.13900000000000001</c:v>
                </c:pt>
                <c:pt idx="2">
                  <c:v>0.11600000000000001</c:v>
                </c:pt>
                <c:pt idx="3">
                  <c:v>0.104</c:v>
                </c:pt>
                <c:pt idx="4">
                  <c:v>0.10199999999999999</c:v>
                </c:pt>
                <c:pt idx="5">
                  <c:v>8.8999999999999996E-2</c:v>
                </c:pt>
                <c:pt idx="6">
                  <c:v>6.0999999999999999E-2</c:v>
                </c:pt>
                <c:pt idx="7">
                  <c:v>0.35399999999999998</c:v>
                </c:pt>
              </c:numCache>
            </c:numRef>
          </c:val>
          <c:extLst>
            <c:ext xmlns:c16="http://schemas.microsoft.com/office/drawing/2014/chart" uri="{C3380CC4-5D6E-409C-BE32-E72D297353CC}">
              <c16:uniqueId val="{00000000-B935-4B30-A855-EA8521B065FB}"/>
            </c:ext>
          </c:extLst>
        </c:ser>
        <c:dLbls>
          <c:showLegendKey val="0"/>
          <c:showVal val="0"/>
          <c:showCatName val="0"/>
          <c:showSerName val="0"/>
          <c:showPercent val="0"/>
          <c:showBubbleSize val="0"/>
        </c:dLbls>
        <c:gapWidth val="182"/>
        <c:axId val="262850048"/>
        <c:axId val="259627200"/>
      </c:barChart>
      <c:catAx>
        <c:axId val="262850048"/>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59627200"/>
        <c:crosses val="autoZero"/>
        <c:auto val="1"/>
        <c:lblAlgn val="ctr"/>
        <c:lblOffset val="100"/>
        <c:noMultiLvlLbl val="0"/>
      </c:catAx>
      <c:valAx>
        <c:axId val="259627200"/>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62850048"/>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'F25'!$A$10</c:f>
              <c:strCache>
                <c:ptCount val="1"/>
                <c:pt idx="0">
                  <c:v>Ja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'F25'!$B$8:$H$9</c:f>
              <c:strCache>
                <c:ptCount val="7"/>
                <c:pt idx="0">
                  <c:v>Gesamt</c:v>
                </c:pt>
                <c:pt idx="1">
                  <c:v>bis 1700 </c:v>
                </c:pt>
                <c:pt idx="2">
                  <c:v>1701 bis 2550</c:v>
                </c:pt>
                <c:pt idx="3">
                  <c:v>2551 und mehr </c:v>
                </c:pt>
                <c:pt idx="4">
                  <c:v>0 bis 6 Jahre</c:v>
                </c:pt>
                <c:pt idx="5">
                  <c:v>7 bis 12 Jahre</c:v>
                </c:pt>
                <c:pt idx="6">
                  <c:v>13 bis 18 Jahre</c:v>
                </c:pt>
              </c:strCache>
            </c:strRef>
          </c:cat>
          <c:val>
            <c:numRef>
              <c:f>'F25'!$B$10:$H$10</c:f>
              <c:numCache>
                <c:formatCode>0.0%</c:formatCode>
                <c:ptCount val="7"/>
                <c:pt idx="0">
                  <c:v>0.19600000000000001</c:v>
                </c:pt>
                <c:pt idx="1">
                  <c:v>0.183</c:v>
                </c:pt>
                <c:pt idx="2">
                  <c:v>0.223</c:v>
                </c:pt>
                <c:pt idx="3">
                  <c:v>0.183</c:v>
                </c:pt>
                <c:pt idx="4">
                  <c:v>0.246</c:v>
                </c:pt>
                <c:pt idx="5">
                  <c:v>0.16900000000000001</c:v>
                </c:pt>
                <c:pt idx="6">
                  <c:v>0.17599999999999999</c:v>
                </c:pt>
              </c:numCache>
            </c:numRef>
          </c:val>
          <c:extLst>
            <c:ext xmlns:c16="http://schemas.microsoft.com/office/drawing/2014/chart" uri="{C3380CC4-5D6E-409C-BE32-E72D297353CC}">
              <c16:uniqueId val="{00000000-3B2F-4210-BBC8-B8ACFE8476C5}"/>
            </c:ext>
          </c:extLst>
        </c:ser>
        <c:ser>
          <c:idx val="1"/>
          <c:order val="1"/>
          <c:tx>
            <c:strRef>
              <c:f>'F25'!$A$11</c:f>
              <c:strCache>
                <c:ptCount val="1"/>
                <c:pt idx="0">
                  <c:v>Nein</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'F25'!$B$8:$H$9</c:f>
              <c:strCache>
                <c:ptCount val="7"/>
                <c:pt idx="0">
                  <c:v>Gesamt</c:v>
                </c:pt>
                <c:pt idx="1">
                  <c:v>bis 1700 </c:v>
                </c:pt>
                <c:pt idx="2">
                  <c:v>1701 bis 2550</c:v>
                </c:pt>
                <c:pt idx="3">
                  <c:v>2551 und mehr </c:v>
                </c:pt>
                <c:pt idx="4">
                  <c:v>0 bis 6 Jahre</c:v>
                </c:pt>
                <c:pt idx="5">
                  <c:v>7 bis 12 Jahre</c:v>
                </c:pt>
                <c:pt idx="6">
                  <c:v>13 bis 18 Jahre</c:v>
                </c:pt>
              </c:strCache>
            </c:strRef>
          </c:cat>
          <c:val>
            <c:numRef>
              <c:f>'F25'!$B$11:$H$11</c:f>
              <c:numCache>
                <c:formatCode>0.0%</c:formatCode>
                <c:ptCount val="7"/>
                <c:pt idx="0">
                  <c:v>0.38100000000000001</c:v>
                </c:pt>
                <c:pt idx="1">
                  <c:v>0.33200000000000002</c:v>
                </c:pt>
                <c:pt idx="2">
                  <c:v>0.34899999999999998</c:v>
                </c:pt>
                <c:pt idx="3">
                  <c:v>0.46300000000000002</c:v>
                </c:pt>
                <c:pt idx="4">
                  <c:v>0.30099999999999999</c:v>
                </c:pt>
                <c:pt idx="5">
                  <c:v>0.39100000000000001</c:v>
                </c:pt>
                <c:pt idx="6">
                  <c:v>0.442</c:v>
                </c:pt>
              </c:numCache>
            </c:numRef>
          </c:val>
          <c:extLst>
            <c:ext xmlns:c16="http://schemas.microsoft.com/office/drawing/2014/chart" uri="{C3380CC4-5D6E-409C-BE32-E72D297353CC}">
              <c16:uniqueId val="{00000001-3B2F-4210-BBC8-B8ACFE8476C5}"/>
            </c:ext>
          </c:extLst>
        </c:ser>
        <c:ser>
          <c:idx val="2"/>
          <c:order val="2"/>
          <c:tx>
            <c:strRef>
              <c:f>'F25'!$A$12</c:f>
              <c:strCache>
                <c:ptCount val="1"/>
                <c:pt idx="0">
                  <c:v>Es kommt auf die jeweilige Wohnform an</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'F25'!$B$8:$H$9</c:f>
              <c:strCache>
                <c:ptCount val="7"/>
                <c:pt idx="0">
                  <c:v>Gesamt</c:v>
                </c:pt>
                <c:pt idx="1">
                  <c:v>bis 1700 </c:v>
                </c:pt>
                <c:pt idx="2">
                  <c:v>1701 bis 2550</c:v>
                </c:pt>
                <c:pt idx="3">
                  <c:v>2551 und mehr </c:v>
                </c:pt>
                <c:pt idx="4">
                  <c:v>0 bis 6 Jahre</c:v>
                </c:pt>
                <c:pt idx="5">
                  <c:v>7 bis 12 Jahre</c:v>
                </c:pt>
                <c:pt idx="6">
                  <c:v>13 bis 18 Jahre</c:v>
                </c:pt>
              </c:strCache>
            </c:strRef>
          </c:cat>
          <c:val>
            <c:numRef>
              <c:f>'F25'!$B$12:$H$12</c:f>
              <c:numCache>
                <c:formatCode>0.0%</c:formatCode>
                <c:ptCount val="7"/>
                <c:pt idx="0">
                  <c:v>0.34899999999999998</c:v>
                </c:pt>
                <c:pt idx="1">
                  <c:v>0.38100000000000001</c:v>
                </c:pt>
                <c:pt idx="2">
                  <c:v>0.33800000000000002</c:v>
                </c:pt>
                <c:pt idx="3">
                  <c:v>0.32700000000000001</c:v>
                </c:pt>
                <c:pt idx="4">
                  <c:v>0.34699999999999998</c:v>
                </c:pt>
                <c:pt idx="5">
                  <c:v>0.38400000000000001</c:v>
                </c:pt>
                <c:pt idx="6">
                  <c:v>0.32300000000000001</c:v>
                </c:pt>
              </c:numCache>
            </c:numRef>
          </c:val>
          <c:extLst>
            <c:ext xmlns:c16="http://schemas.microsoft.com/office/drawing/2014/chart" uri="{C3380CC4-5D6E-409C-BE32-E72D297353CC}">
              <c16:uniqueId val="{00000002-3B2F-4210-BBC8-B8ACFE8476C5}"/>
            </c:ext>
          </c:extLst>
        </c:ser>
        <c:ser>
          <c:idx val="3"/>
          <c:order val="3"/>
          <c:tx>
            <c:strRef>
              <c:f>'F25'!$A$13</c:f>
              <c:strCache>
                <c:ptCount val="1"/>
                <c:pt idx="0">
                  <c:v>keine Angabe/weiß nicht</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'F25'!$B$8:$H$9</c:f>
              <c:strCache>
                <c:ptCount val="7"/>
                <c:pt idx="0">
                  <c:v>Gesamt</c:v>
                </c:pt>
                <c:pt idx="1">
                  <c:v>bis 1700 </c:v>
                </c:pt>
                <c:pt idx="2">
                  <c:v>1701 bis 2550</c:v>
                </c:pt>
                <c:pt idx="3">
                  <c:v>2551 und mehr </c:v>
                </c:pt>
                <c:pt idx="4">
                  <c:v>0 bis 6 Jahre</c:v>
                </c:pt>
                <c:pt idx="5">
                  <c:v>7 bis 12 Jahre</c:v>
                </c:pt>
                <c:pt idx="6">
                  <c:v>13 bis 18 Jahre</c:v>
                </c:pt>
              </c:strCache>
            </c:strRef>
          </c:cat>
          <c:val>
            <c:numRef>
              <c:f>'F25'!$B$13:$H$13</c:f>
              <c:numCache>
                <c:formatCode>0.0%</c:formatCode>
                <c:ptCount val="7"/>
                <c:pt idx="0">
                  <c:v>7.3999999999999996E-2</c:v>
                </c:pt>
                <c:pt idx="1">
                  <c:v>0.104</c:v>
                </c:pt>
                <c:pt idx="2">
                  <c:v>0.09</c:v>
                </c:pt>
                <c:pt idx="3">
                  <c:v>2.7E-2</c:v>
                </c:pt>
                <c:pt idx="4">
                  <c:v>0.106</c:v>
                </c:pt>
                <c:pt idx="5">
                  <c:v>5.7000000000000002E-2</c:v>
                </c:pt>
                <c:pt idx="6">
                  <c:v>0.06</c:v>
                </c:pt>
              </c:numCache>
            </c:numRef>
          </c:val>
          <c:extLst>
            <c:ext xmlns:c16="http://schemas.microsoft.com/office/drawing/2014/chart" uri="{C3380CC4-5D6E-409C-BE32-E72D297353CC}">
              <c16:uniqueId val="{00000003-3B2F-4210-BBC8-B8ACFE8476C5}"/>
            </c:ext>
          </c:extLst>
        </c:ser>
        <c:dLbls>
          <c:showLegendKey val="0"/>
          <c:showVal val="0"/>
          <c:showCatName val="0"/>
          <c:showSerName val="0"/>
          <c:showPercent val="0"/>
          <c:showBubbleSize val="0"/>
        </c:dLbls>
        <c:gapWidth val="150"/>
        <c:overlap val="100"/>
        <c:axId val="264780800"/>
        <c:axId val="264709248"/>
      </c:barChart>
      <c:catAx>
        <c:axId val="264780800"/>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crossAx val="264709248"/>
        <c:crosses val="autoZero"/>
        <c:auto val="1"/>
        <c:lblAlgn val="ctr"/>
        <c:lblOffset val="100"/>
        <c:noMultiLvlLbl val="0"/>
      </c:catAx>
      <c:valAx>
        <c:axId val="264709248"/>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64780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'F26'!$I$9</c:f>
              <c:strCache>
                <c:ptCount val="1"/>
                <c:pt idx="0">
                  <c:v>Spricht mich sehr an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'F26'!$J$8:$M$8</c:f>
              <c:strCache>
                <c:ptCount val="4"/>
                <c:pt idx="0">
                  <c:v>Wohngemeinschaft</c:v>
                </c:pt>
                <c:pt idx="1">
                  <c:v>Clusterwohnung</c:v>
                </c:pt>
                <c:pt idx="2">
                  <c:v>Eigene Wohnung + Gemeinschafträume + gemeinschaftliche Außenflächen und Gemeinschaftsküche für alle HausbewohnerInnen für 40 bis 90 Haushalte</c:v>
                </c:pt>
                <c:pt idx="3">
                  <c:v>Gemeinschaftsorientiertes Wohnprojekt mit anderen Alleinerziehenden, also wenn zwischen 10 und 30 Prozent der Wohnungen im Gebäude für Alleinerziehende reserviert sind</c:v>
                </c:pt>
              </c:strCache>
            </c:strRef>
          </c:cat>
          <c:val>
            <c:numRef>
              <c:f>'F26'!$J$9:$M$9</c:f>
              <c:numCache>
                <c:formatCode>0.0%</c:formatCode>
                <c:ptCount val="4"/>
                <c:pt idx="0">
                  <c:v>8.8999999999999996E-2</c:v>
                </c:pt>
                <c:pt idx="1">
                  <c:v>0.13800000000000001</c:v>
                </c:pt>
                <c:pt idx="2">
                  <c:v>0.32200000000000001</c:v>
                </c:pt>
                <c:pt idx="3">
                  <c:v>0.32700000000000001</c:v>
                </c:pt>
              </c:numCache>
            </c:numRef>
          </c:val>
          <c:extLst>
            <c:ext xmlns:c16="http://schemas.microsoft.com/office/drawing/2014/chart" uri="{C3380CC4-5D6E-409C-BE32-E72D297353CC}">
              <c16:uniqueId val="{00000000-AB19-4E12-9837-1C6B70D9D90D}"/>
            </c:ext>
          </c:extLst>
        </c:ser>
        <c:ser>
          <c:idx val="1"/>
          <c:order val="1"/>
          <c:tx>
            <c:strRef>
              <c:f>'F26'!$I$10</c:f>
              <c:strCache>
                <c:ptCount val="1"/>
                <c:pt idx="0">
                  <c:v>Spricht mich eher an</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'F26'!$J$8:$M$8</c:f>
              <c:strCache>
                <c:ptCount val="4"/>
                <c:pt idx="0">
                  <c:v>Wohngemeinschaft</c:v>
                </c:pt>
                <c:pt idx="1">
                  <c:v>Clusterwohnung</c:v>
                </c:pt>
                <c:pt idx="2">
                  <c:v>Eigene Wohnung + Gemeinschafträume + gemeinschaftliche Außenflächen und Gemeinschaftsküche für alle HausbewohnerInnen für 40 bis 90 Haushalte</c:v>
                </c:pt>
                <c:pt idx="3">
                  <c:v>Gemeinschaftsorientiertes Wohnprojekt mit anderen Alleinerziehenden, also wenn zwischen 10 und 30 Prozent der Wohnungen im Gebäude für Alleinerziehende reserviert sind</c:v>
                </c:pt>
              </c:strCache>
            </c:strRef>
          </c:cat>
          <c:val>
            <c:numRef>
              <c:f>'F26'!$J$10:$M$10</c:f>
              <c:numCache>
                <c:formatCode>0.0%</c:formatCode>
                <c:ptCount val="4"/>
                <c:pt idx="0">
                  <c:v>0.14399999999999999</c:v>
                </c:pt>
                <c:pt idx="1">
                  <c:v>0.33300000000000002</c:v>
                </c:pt>
                <c:pt idx="2">
                  <c:v>0.32100000000000001</c:v>
                </c:pt>
                <c:pt idx="3">
                  <c:v>0.34399999999999997</c:v>
                </c:pt>
              </c:numCache>
            </c:numRef>
          </c:val>
          <c:extLst>
            <c:ext xmlns:c16="http://schemas.microsoft.com/office/drawing/2014/chart" uri="{C3380CC4-5D6E-409C-BE32-E72D297353CC}">
              <c16:uniqueId val="{00000001-AB19-4E12-9837-1C6B70D9D90D}"/>
            </c:ext>
          </c:extLst>
        </c:ser>
        <c:ser>
          <c:idx val="2"/>
          <c:order val="2"/>
          <c:tx>
            <c:strRef>
              <c:f>'F26'!$I$11</c:f>
              <c:strCache>
                <c:ptCount val="1"/>
                <c:pt idx="0">
                  <c:v>Spricht mich eher nicht an</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'F26'!$J$8:$M$8</c:f>
              <c:strCache>
                <c:ptCount val="4"/>
                <c:pt idx="0">
                  <c:v>Wohngemeinschaft</c:v>
                </c:pt>
                <c:pt idx="1">
                  <c:v>Clusterwohnung</c:v>
                </c:pt>
                <c:pt idx="2">
                  <c:v>Eigene Wohnung + Gemeinschafträume + gemeinschaftliche Außenflächen und Gemeinschaftsküche für alle HausbewohnerInnen für 40 bis 90 Haushalte</c:v>
                </c:pt>
                <c:pt idx="3">
                  <c:v>Gemeinschaftsorientiertes Wohnprojekt mit anderen Alleinerziehenden, also wenn zwischen 10 und 30 Prozent der Wohnungen im Gebäude für Alleinerziehende reserviert sind</c:v>
                </c:pt>
              </c:strCache>
            </c:strRef>
          </c:cat>
          <c:val>
            <c:numRef>
              <c:f>'F26'!$J$11:$M$11</c:f>
              <c:numCache>
                <c:formatCode>0.0%</c:formatCode>
                <c:ptCount val="4"/>
                <c:pt idx="0">
                  <c:v>0.33</c:v>
                </c:pt>
                <c:pt idx="1">
                  <c:v>0.23499999999999999</c:v>
                </c:pt>
                <c:pt idx="2">
                  <c:v>0.17899999999999999</c:v>
                </c:pt>
                <c:pt idx="3">
                  <c:v>0.13500000000000001</c:v>
                </c:pt>
              </c:numCache>
            </c:numRef>
          </c:val>
          <c:extLst>
            <c:ext xmlns:c16="http://schemas.microsoft.com/office/drawing/2014/chart" uri="{C3380CC4-5D6E-409C-BE32-E72D297353CC}">
              <c16:uniqueId val="{00000002-AB19-4E12-9837-1C6B70D9D90D}"/>
            </c:ext>
          </c:extLst>
        </c:ser>
        <c:ser>
          <c:idx val="3"/>
          <c:order val="3"/>
          <c:tx>
            <c:strRef>
              <c:f>'F26'!$I$12</c:f>
              <c:strCache>
                <c:ptCount val="1"/>
                <c:pt idx="0">
                  <c:v>Spricht mich gar nicht an</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'F26'!$J$8:$M$8</c:f>
              <c:strCache>
                <c:ptCount val="4"/>
                <c:pt idx="0">
                  <c:v>Wohngemeinschaft</c:v>
                </c:pt>
                <c:pt idx="1">
                  <c:v>Clusterwohnung</c:v>
                </c:pt>
                <c:pt idx="2">
                  <c:v>Eigene Wohnung + Gemeinschafträume + gemeinschaftliche Außenflächen und Gemeinschaftsküche für alle HausbewohnerInnen für 40 bis 90 Haushalte</c:v>
                </c:pt>
                <c:pt idx="3">
                  <c:v>Gemeinschaftsorientiertes Wohnprojekt mit anderen Alleinerziehenden, also wenn zwischen 10 und 30 Prozent der Wohnungen im Gebäude für Alleinerziehende reserviert sind</c:v>
                </c:pt>
              </c:strCache>
            </c:strRef>
          </c:cat>
          <c:val>
            <c:numRef>
              <c:f>'F26'!$J$12:$M$12</c:f>
              <c:numCache>
                <c:formatCode>0.0%</c:formatCode>
                <c:ptCount val="4"/>
                <c:pt idx="0">
                  <c:v>0.39200000000000002</c:v>
                </c:pt>
                <c:pt idx="1">
                  <c:v>0.246</c:v>
                </c:pt>
                <c:pt idx="2">
                  <c:v>0.13</c:v>
                </c:pt>
                <c:pt idx="3">
                  <c:v>0.123</c:v>
                </c:pt>
              </c:numCache>
            </c:numRef>
          </c:val>
          <c:extLst>
            <c:ext xmlns:c16="http://schemas.microsoft.com/office/drawing/2014/chart" uri="{C3380CC4-5D6E-409C-BE32-E72D297353CC}">
              <c16:uniqueId val="{00000003-AB19-4E12-9837-1C6B70D9D90D}"/>
            </c:ext>
          </c:extLst>
        </c:ser>
        <c:ser>
          <c:idx val="4"/>
          <c:order val="4"/>
          <c:tx>
            <c:strRef>
              <c:f>'F26'!$I$13</c:f>
              <c:strCache>
                <c:ptCount val="1"/>
                <c:pt idx="0">
                  <c:v>Keine Angabe/weiß nicht</c:v>
                </c:pt>
              </c:strCache>
            </c:strRef>
          </c:tx>
          <c:spPr>
            <a:solidFill>
              <a:schemeClr val="bg1">
                <a:lumMod val="50000"/>
              </a:schemeClr>
            </a:solidFill>
            <a:ln>
              <a:noFill/>
            </a:ln>
            <a:effectLst/>
          </c:spPr>
          <c:invertIfNegative val="0"/>
          <c:dLbls>
            <c:dLbl>
              <c:idx val="0"/>
              <c:layout>
                <c:manualLayout>
                  <c:x val="2.08641946913703E-2"/>
                  <c:y val="2.5891091874234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F2-44CD-ABDF-7F8BD84ABB5B}"/>
                </c:ext>
              </c:extLst>
            </c:dLbl>
            <c:dLbl>
              <c:idx val="1"/>
              <c:layout>
                <c:manualLayout>
                  <c:x val="1.9259256638188001E-2"/>
                  <c:y val="-2.58910918742336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F2-44CD-ABDF-7F8BD84ABB5B}"/>
                </c:ext>
              </c:extLst>
            </c:dLbl>
            <c:dLbl>
              <c:idx val="2"/>
              <c:layout>
                <c:manualLayout>
                  <c:x val="2.2469132744552599E-2"/>
                  <c:y val="-5.1782183748466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B19-4E12-9837-1C6B70D9D90D}"/>
                </c:ext>
              </c:extLst>
            </c:dLbl>
            <c:dLbl>
              <c:idx val="3"/>
              <c:layout>
                <c:manualLayout>
                  <c:x val="1.6049380531823299E-2"/>
                  <c:y val="-7.76712369540486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19-4E12-9837-1C6B70D9D90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'F26'!$J$8:$M$8</c:f>
              <c:strCache>
                <c:ptCount val="4"/>
                <c:pt idx="0">
                  <c:v>Wohngemeinschaft</c:v>
                </c:pt>
                <c:pt idx="1">
                  <c:v>Clusterwohnung</c:v>
                </c:pt>
                <c:pt idx="2">
                  <c:v>Eigene Wohnung + Gemeinschafträume + gemeinschaftliche Außenflächen und Gemeinschaftsküche für alle HausbewohnerInnen für 40 bis 90 Haushalte</c:v>
                </c:pt>
                <c:pt idx="3">
                  <c:v>Gemeinschaftsorientiertes Wohnprojekt mit anderen Alleinerziehenden, also wenn zwischen 10 und 30 Prozent der Wohnungen im Gebäude für Alleinerziehende reserviert sind</c:v>
                </c:pt>
              </c:strCache>
            </c:strRef>
          </c:cat>
          <c:val>
            <c:numRef>
              <c:f>'F26'!$J$13:$M$13</c:f>
              <c:numCache>
                <c:formatCode>0.0%</c:formatCode>
                <c:ptCount val="4"/>
                <c:pt idx="0">
                  <c:v>4.4999999999999998E-2</c:v>
                </c:pt>
                <c:pt idx="1">
                  <c:v>4.9000000000000002E-2</c:v>
                </c:pt>
                <c:pt idx="2">
                  <c:v>4.7E-2</c:v>
                </c:pt>
                <c:pt idx="3">
                  <c:v>7.0000000000000007E-2</c:v>
                </c:pt>
              </c:numCache>
            </c:numRef>
          </c:val>
          <c:extLst>
            <c:ext xmlns:c16="http://schemas.microsoft.com/office/drawing/2014/chart" uri="{C3380CC4-5D6E-409C-BE32-E72D297353CC}">
              <c16:uniqueId val="{00000004-AB19-4E12-9837-1C6B70D9D90D}"/>
            </c:ext>
          </c:extLst>
        </c:ser>
        <c:dLbls>
          <c:showLegendKey val="0"/>
          <c:showVal val="0"/>
          <c:showCatName val="0"/>
          <c:showSerName val="0"/>
          <c:showPercent val="0"/>
          <c:showBubbleSize val="0"/>
        </c:dLbls>
        <c:gapWidth val="150"/>
        <c:overlap val="100"/>
        <c:axId val="265516544"/>
        <c:axId val="264711552"/>
      </c:barChart>
      <c:catAx>
        <c:axId val="265516544"/>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crossAx val="264711552"/>
        <c:crosses val="autoZero"/>
        <c:auto val="1"/>
        <c:lblAlgn val="ctr"/>
        <c:lblOffset val="100"/>
        <c:noMultiLvlLbl val="0"/>
      </c:catAx>
      <c:valAx>
        <c:axId val="26471155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65516544"/>
        <c:crosses val="autoZero"/>
        <c:crossBetween val="between"/>
      </c:valAx>
      <c:spPr>
        <a:noFill/>
        <a:ln>
          <a:noFill/>
        </a:ln>
        <a:effectLst/>
      </c:spPr>
    </c:plotArea>
    <c:legend>
      <c:legendPos val="b"/>
      <c:layout>
        <c:manualLayout>
          <c:xMode val="edge"/>
          <c:yMode val="edge"/>
          <c:x val="0.23790350606932001"/>
          <c:y val="0.86664252882983295"/>
          <c:w val="0.55468681087182503"/>
          <c:h val="0.13335747117016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'F10'!$L$64</c:f>
              <c:strCache>
                <c:ptCount val="1"/>
                <c:pt idx="0">
                  <c:v>unter 500 Euro</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'F10'!$J$65:$K$72</c:f>
              <c:multiLvlStrCache>
                <c:ptCount val="8"/>
                <c:lvl>
                  <c:pt idx="0">
                    <c:v>aktuell</c:v>
                  </c:pt>
                  <c:pt idx="1">
                    <c:v>passend</c:v>
                  </c:pt>
                  <c:pt idx="2">
                    <c:v>aktuell</c:v>
                  </c:pt>
                  <c:pt idx="3">
                    <c:v>passend</c:v>
                  </c:pt>
                  <c:pt idx="4">
                    <c:v>aktuell</c:v>
                  </c:pt>
                  <c:pt idx="5">
                    <c:v>passend</c:v>
                  </c:pt>
                  <c:pt idx="6">
                    <c:v>aktuell</c:v>
                  </c:pt>
                  <c:pt idx="7">
                    <c:v>passend</c:v>
                  </c:pt>
                </c:lvl>
                <c:lvl>
                  <c:pt idx="0">
                    <c:v>Gesamt</c:v>
                  </c:pt>
                  <c:pt idx="2">
                    <c:v>bis 1700</c:v>
                  </c:pt>
                  <c:pt idx="4">
                    <c:v>1701 bis 2550</c:v>
                  </c:pt>
                  <c:pt idx="6">
                    <c:v>2551 und mehr</c:v>
                  </c:pt>
                </c:lvl>
              </c:multiLvlStrCache>
            </c:multiLvlStrRef>
          </c:cat>
          <c:val>
            <c:numRef>
              <c:f>'F10'!$L$65:$L$72</c:f>
              <c:numCache>
                <c:formatCode>0.0%</c:formatCode>
                <c:ptCount val="8"/>
                <c:pt idx="0">
                  <c:v>0.20799999999999999</c:v>
                </c:pt>
                <c:pt idx="1">
                  <c:v>0.25700000000000001</c:v>
                </c:pt>
                <c:pt idx="2">
                  <c:v>0.311</c:v>
                </c:pt>
                <c:pt idx="3">
                  <c:v>0.47599999999999998</c:v>
                </c:pt>
                <c:pt idx="4">
                  <c:v>0.188</c:v>
                </c:pt>
                <c:pt idx="5">
                  <c:v>0.219</c:v>
                </c:pt>
                <c:pt idx="6">
                  <c:v>0.124</c:v>
                </c:pt>
                <c:pt idx="7">
                  <c:v>7.5999999999999998E-2</c:v>
                </c:pt>
              </c:numCache>
            </c:numRef>
          </c:val>
          <c:extLst>
            <c:ext xmlns:c16="http://schemas.microsoft.com/office/drawing/2014/chart" uri="{C3380CC4-5D6E-409C-BE32-E72D297353CC}">
              <c16:uniqueId val="{00000000-A35F-4821-AD06-CD6BCD08D98C}"/>
            </c:ext>
          </c:extLst>
        </c:ser>
        <c:ser>
          <c:idx val="1"/>
          <c:order val="1"/>
          <c:tx>
            <c:strRef>
              <c:f>'F10'!$M$64</c:f>
              <c:strCache>
                <c:ptCount val="1"/>
                <c:pt idx="0">
                  <c:v>501 bis 700 Euro</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'F10'!$J$65:$K$72</c:f>
              <c:multiLvlStrCache>
                <c:ptCount val="8"/>
                <c:lvl>
                  <c:pt idx="0">
                    <c:v>aktuell</c:v>
                  </c:pt>
                  <c:pt idx="1">
                    <c:v>passend</c:v>
                  </c:pt>
                  <c:pt idx="2">
                    <c:v>aktuell</c:v>
                  </c:pt>
                  <c:pt idx="3">
                    <c:v>passend</c:v>
                  </c:pt>
                  <c:pt idx="4">
                    <c:v>aktuell</c:v>
                  </c:pt>
                  <c:pt idx="5">
                    <c:v>passend</c:v>
                  </c:pt>
                  <c:pt idx="6">
                    <c:v>aktuell</c:v>
                  </c:pt>
                  <c:pt idx="7">
                    <c:v>passend</c:v>
                  </c:pt>
                </c:lvl>
                <c:lvl>
                  <c:pt idx="0">
                    <c:v>Gesamt</c:v>
                  </c:pt>
                  <c:pt idx="2">
                    <c:v>bis 1700</c:v>
                  </c:pt>
                  <c:pt idx="4">
                    <c:v>1701 bis 2550</c:v>
                  </c:pt>
                  <c:pt idx="6">
                    <c:v>2551 und mehr</c:v>
                  </c:pt>
                </c:lvl>
              </c:multiLvlStrCache>
            </c:multiLvlStrRef>
          </c:cat>
          <c:val>
            <c:numRef>
              <c:f>'F10'!$M$65:$M$72</c:f>
              <c:numCache>
                <c:formatCode>0.0%</c:formatCode>
                <c:ptCount val="8"/>
                <c:pt idx="0">
                  <c:v>0.255</c:v>
                </c:pt>
                <c:pt idx="1">
                  <c:v>0.33400000000000002</c:v>
                </c:pt>
                <c:pt idx="2">
                  <c:v>0.34899999999999998</c:v>
                </c:pt>
                <c:pt idx="3">
                  <c:v>0.35199999999999998</c:v>
                </c:pt>
                <c:pt idx="4">
                  <c:v>0.28000000000000003</c:v>
                </c:pt>
                <c:pt idx="5">
                  <c:v>0.39100000000000001</c:v>
                </c:pt>
                <c:pt idx="6">
                  <c:v>0.13400000000000001</c:v>
                </c:pt>
                <c:pt idx="7">
                  <c:v>0.26</c:v>
                </c:pt>
              </c:numCache>
            </c:numRef>
          </c:val>
          <c:extLst>
            <c:ext xmlns:c16="http://schemas.microsoft.com/office/drawing/2014/chart" uri="{C3380CC4-5D6E-409C-BE32-E72D297353CC}">
              <c16:uniqueId val="{00000001-A35F-4821-AD06-CD6BCD08D98C}"/>
            </c:ext>
          </c:extLst>
        </c:ser>
        <c:ser>
          <c:idx val="2"/>
          <c:order val="2"/>
          <c:tx>
            <c:strRef>
              <c:f>'F10'!$N$64</c:f>
              <c:strCache>
                <c:ptCount val="1"/>
                <c:pt idx="0">
                  <c:v>701 bis 900 Euro</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'F10'!$J$65:$K$72</c:f>
              <c:multiLvlStrCache>
                <c:ptCount val="8"/>
                <c:lvl>
                  <c:pt idx="0">
                    <c:v>aktuell</c:v>
                  </c:pt>
                  <c:pt idx="1">
                    <c:v>passend</c:v>
                  </c:pt>
                  <c:pt idx="2">
                    <c:v>aktuell</c:v>
                  </c:pt>
                  <c:pt idx="3">
                    <c:v>passend</c:v>
                  </c:pt>
                  <c:pt idx="4">
                    <c:v>aktuell</c:v>
                  </c:pt>
                  <c:pt idx="5">
                    <c:v>passend</c:v>
                  </c:pt>
                  <c:pt idx="6">
                    <c:v>aktuell</c:v>
                  </c:pt>
                  <c:pt idx="7">
                    <c:v>passend</c:v>
                  </c:pt>
                </c:lvl>
                <c:lvl>
                  <c:pt idx="0">
                    <c:v>Gesamt</c:v>
                  </c:pt>
                  <c:pt idx="2">
                    <c:v>bis 1700</c:v>
                  </c:pt>
                  <c:pt idx="4">
                    <c:v>1701 bis 2550</c:v>
                  </c:pt>
                  <c:pt idx="6">
                    <c:v>2551 und mehr</c:v>
                  </c:pt>
                </c:lvl>
              </c:multiLvlStrCache>
            </c:multiLvlStrRef>
          </c:cat>
          <c:val>
            <c:numRef>
              <c:f>'F10'!$N$65:$N$72</c:f>
              <c:numCache>
                <c:formatCode>0.0%</c:formatCode>
                <c:ptCount val="8"/>
                <c:pt idx="0">
                  <c:v>0.26900000000000002</c:v>
                </c:pt>
                <c:pt idx="1">
                  <c:v>0.22099999999999997</c:v>
                </c:pt>
                <c:pt idx="2">
                  <c:v>0.253</c:v>
                </c:pt>
                <c:pt idx="3">
                  <c:v>0.159</c:v>
                </c:pt>
                <c:pt idx="4">
                  <c:v>0.32200000000000001</c:v>
                </c:pt>
                <c:pt idx="5">
                  <c:v>0.191</c:v>
                </c:pt>
                <c:pt idx="6">
                  <c:v>0.23099999999999998</c:v>
                </c:pt>
                <c:pt idx="7">
                  <c:v>0.311</c:v>
                </c:pt>
              </c:numCache>
            </c:numRef>
          </c:val>
          <c:extLst>
            <c:ext xmlns:c16="http://schemas.microsoft.com/office/drawing/2014/chart" uri="{C3380CC4-5D6E-409C-BE32-E72D297353CC}">
              <c16:uniqueId val="{00000002-A35F-4821-AD06-CD6BCD08D98C}"/>
            </c:ext>
          </c:extLst>
        </c:ser>
        <c:ser>
          <c:idx val="3"/>
          <c:order val="3"/>
          <c:tx>
            <c:strRef>
              <c:f>'F10'!$O$64</c:f>
              <c:strCache>
                <c:ptCount val="1"/>
                <c:pt idx="0">
                  <c:v>über 901 Euro</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'F10'!$J$65:$K$72</c:f>
              <c:multiLvlStrCache>
                <c:ptCount val="8"/>
                <c:lvl>
                  <c:pt idx="0">
                    <c:v>aktuell</c:v>
                  </c:pt>
                  <c:pt idx="1">
                    <c:v>passend</c:v>
                  </c:pt>
                  <c:pt idx="2">
                    <c:v>aktuell</c:v>
                  </c:pt>
                  <c:pt idx="3">
                    <c:v>passend</c:v>
                  </c:pt>
                  <c:pt idx="4">
                    <c:v>aktuell</c:v>
                  </c:pt>
                  <c:pt idx="5">
                    <c:v>passend</c:v>
                  </c:pt>
                  <c:pt idx="6">
                    <c:v>aktuell</c:v>
                  </c:pt>
                  <c:pt idx="7">
                    <c:v>passend</c:v>
                  </c:pt>
                </c:lvl>
                <c:lvl>
                  <c:pt idx="0">
                    <c:v>Gesamt</c:v>
                  </c:pt>
                  <c:pt idx="2">
                    <c:v>bis 1700</c:v>
                  </c:pt>
                  <c:pt idx="4">
                    <c:v>1701 bis 2550</c:v>
                  </c:pt>
                  <c:pt idx="6">
                    <c:v>2551 und mehr</c:v>
                  </c:pt>
                </c:lvl>
              </c:multiLvlStrCache>
            </c:multiLvlStrRef>
          </c:cat>
          <c:val>
            <c:numRef>
              <c:f>'F10'!$O$65:$O$72</c:f>
              <c:numCache>
                <c:formatCode>0.0%</c:formatCode>
                <c:ptCount val="8"/>
                <c:pt idx="0">
                  <c:v>0.26800000000000002</c:v>
                </c:pt>
                <c:pt idx="1">
                  <c:v>0.187</c:v>
                </c:pt>
                <c:pt idx="2">
                  <c:v>8.7000000000000008E-2</c:v>
                </c:pt>
                <c:pt idx="3">
                  <c:v>1.2E-2</c:v>
                </c:pt>
                <c:pt idx="4">
                  <c:v>0.21</c:v>
                </c:pt>
                <c:pt idx="5">
                  <c:v>0.19900000000000001</c:v>
                </c:pt>
                <c:pt idx="6">
                  <c:v>0.50900000000000001</c:v>
                </c:pt>
                <c:pt idx="7">
                  <c:v>0.35299999999999998</c:v>
                </c:pt>
              </c:numCache>
            </c:numRef>
          </c:val>
          <c:extLst>
            <c:ext xmlns:c16="http://schemas.microsoft.com/office/drawing/2014/chart" uri="{C3380CC4-5D6E-409C-BE32-E72D297353CC}">
              <c16:uniqueId val="{00000003-A35F-4821-AD06-CD6BCD08D98C}"/>
            </c:ext>
          </c:extLst>
        </c:ser>
        <c:dLbls>
          <c:showLegendKey val="0"/>
          <c:showVal val="0"/>
          <c:showCatName val="0"/>
          <c:showSerName val="0"/>
          <c:showPercent val="0"/>
          <c:showBubbleSize val="0"/>
        </c:dLbls>
        <c:gapWidth val="150"/>
        <c:overlap val="100"/>
        <c:axId val="135725568"/>
        <c:axId val="48893312"/>
      </c:barChart>
      <c:catAx>
        <c:axId val="135725568"/>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48893312"/>
        <c:crosses val="autoZero"/>
        <c:auto val="1"/>
        <c:lblAlgn val="ctr"/>
        <c:lblOffset val="100"/>
        <c:noMultiLvlLbl val="0"/>
      </c:catAx>
      <c:valAx>
        <c:axId val="48893312"/>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35725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'F11'!$A$9:$A$19</c:f>
              <c:strCache>
                <c:ptCount val="11"/>
                <c:pt idx="0">
                  <c:v>5 bis 10 Prozent</c:v>
                </c:pt>
                <c:pt idx="1">
                  <c:v>11 bis 20 Prozent</c:v>
                </c:pt>
                <c:pt idx="2">
                  <c:v>21 bis 30 Prozent</c:v>
                </c:pt>
                <c:pt idx="3">
                  <c:v>31 bis 40 Prozent</c:v>
                </c:pt>
                <c:pt idx="4">
                  <c:v>41 bis 50 Prozent</c:v>
                </c:pt>
                <c:pt idx="5">
                  <c:v>51 bis 60 Prozent</c:v>
                </c:pt>
                <c:pt idx="6">
                  <c:v>61 bis 70 Prozent</c:v>
                </c:pt>
                <c:pt idx="7">
                  <c:v>71 bis 80 Prozent</c:v>
                </c:pt>
                <c:pt idx="8">
                  <c:v>81 bis 90 Prozent</c:v>
                </c:pt>
                <c:pt idx="9">
                  <c:v>91 bis 100 Prozent</c:v>
                </c:pt>
                <c:pt idx="10">
                  <c:v>keine Angabe/weiß nicht</c:v>
                </c:pt>
              </c:strCache>
            </c:strRef>
          </c:cat>
          <c:val>
            <c:numRef>
              <c:f>'F11'!$B$9:$B$19</c:f>
              <c:numCache>
                <c:formatCode>0.0%</c:formatCode>
                <c:ptCount val="11"/>
                <c:pt idx="0">
                  <c:v>1.4E-2</c:v>
                </c:pt>
                <c:pt idx="1">
                  <c:v>0.05</c:v>
                </c:pt>
                <c:pt idx="2">
                  <c:v>0.20200000000000001</c:v>
                </c:pt>
                <c:pt idx="3">
                  <c:v>0.26300000000000001</c:v>
                </c:pt>
                <c:pt idx="4">
                  <c:v>0.224</c:v>
                </c:pt>
                <c:pt idx="5">
                  <c:v>8.5999999999999993E-2</c:v>
                </c:pt>
                <c:pt idx="6">
                  <c:v>6.3E-2</c:v>
                </c:pt>
                <c:pt idx="7">
                  <c:v>5.8000000000000003E-2</c:v>
                </c:pt>
                <c:pt idx="8">
                  <c:v>0</c:v>
                </c:pt>
                <c:pt idx="9">
                  <c:v>2E-3</c:v>
                </c:pt>
                <c:pt idx="10">
                  <c:v>3.6999999999999998E-2</c:v>
                </c:pt>
              </c:numCache>
            </c:numRef>
          </c:val>
          <c:extLst>
            <c:ext xmlns:c16="http://schemas.microsoft.com/office/drawing/2014/chart" uri="{C3380CC4-5D6E-409C-BE32-E72D297353CC}">
              <c16:uniqueId val="{00000000-2154-4E6C-A803-77BF8037E9CF}"/>
            </c:ext>
          </c:extLst>
        </c:ser>
        <c:dLbls>
          <c:showLegendKey val="0"/>
          <c:showVal val="0"/>
          <c:showCatName val="0"/>
          <c:showSerName val="0"/>
          <c:showPercent val="0"/>
          <c:showBubbleSize val="0"/>
        </c:dLbls>
        <c:gapWidth val="182"/>
        <c:axId val="136366592"/>
        <c:axId val="165858112"/>
      </c:barChart>
      <c:catAx>
        <c:axId val="136366592"/>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crossAx val="165858112"/>
        <c:crosses val="autoZero"/>
        <c:auto val="1"/>
        <c:lblAlgn val="ctr"/>
        <c:lblOffset val="100"/>
        <c:noMultiLvlLbl val="0"/>
      </c:catAx>
      <c:valAx>
        <c:axId val="165858112"/>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36366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1-9062-4786-948D-480AC1676FA7}"/>
              </c:ext>
            </c:extLst>
          </c:dPt>
          <c:dPt>
            <c:idx val="2"/>
            <c:invertIfNegative val="0"/>
            <c:bubble3D val="0"/>
            <c:spPr>
              <a:solidFill>
                <a:schemeClr val="bg1">
                  <a:lumMod val="50000"/>
                </a:schemeClr>
              </a:solidFill>
              <a:ln>
                <a:noFill/>
              </a:ln>
              <a:effectLst/>
            </c:spPr>
            <c:extLst>
              <c:ext xmlns:c16="http://schemas.microsoft.com/office/drawing/2014/chart" uri="{C3380CC4-5D6E-409C-BE32-E72D297353CC}">
                <c16:uniqueId val="{00000002-9062-4786-948D-480AC1676FA7}"/>
              </c:ext>
            </c:extLst>
          </c:dPt>
          <c:dPt>
            <c:idx val="3"/>
            <c:invertIfNegative val="0"/>
            <c:bubble3D val="0"/>
            <c:spPr>
              <a:solidFill>
                <a:srgbClr val="FFC000"/>
              </a:solidFill>
              <a:ln>
                <a:noFill/>
              </a:ln>
              <a:effectLst/>
            </c:spPr>
            <c:extLst>
              <c:ext xmlns:c16="http://schemas.microsoft.com/office/drawing/2014/chart" uri="{C3380CC4-5D6E-409C-BE32-E72D297353CC}">
                <c16:uniqueId val="{00000006-9062-4786-948D-480AC1676FA7}"/>
              </c:ext>
            </c:extLst>
          </c:dPt>
          <c:dPt>
            <c:idx val="4"/>
            <c:invertIfNegative val="0"/>
            <c:bubble3D val="0"/>
            <c:spPr>
              <a:solidFill>
                <a:schemeClr val="bg1">
                  <a:lumMod val="50000"/>
                </a:schemeClr>
              </a:solidFill>
              <a:ln>
                <a:noFill/>
              </a:ln>
              <a:effectLst/>
            </c:spPr>
            <c:extLst>
              <c:ext xmlns:c16="http://schemas.microsoft.com/office/drawing/2014/chart" uri="{C3380CC4-5D6E-409C-BE32-E72D297353CC}">
                <c16:uniqueId val="{00000003-9062-4786-948D-480AC1676FA7}"/>
              </c:ext>
            </c:extLst>
          </c:dPt>
          <c:dPt>
            <c:idx val="5"/>
            <c:invertIfNegative val="0"/>
            <c:bubble3D val="0"/>
            <c:spPr>
              <a:solidFill>
                <a:srgbClr val="FFC000"/>
              </a:solidFill>
              <a:ln>
                <a:noFill/>
              </a:ln>
              <a:effectLst/>
            </c:spPr>
            <c:extLst>
              <c:ext xmlns:c16="http://schemas.microsoft.com/office/drawing/2014/chart" uri="{C3380CC4-5D6E-409C-BE32-E72D297353CC}">
                <c16:uniqueId val="{00000007-9062-4786-948D-480AC1676FA7}"/>
              </c:ext>
            </c:extLst>
          </c:dPt>
          <c:dPt>
            <c:idx val="6"/>
            <c:invertIfNegative val="0"/>
            <c:bubble3D val="0"/>
            <c:spPr>
              <a:solidFill>
                <a:schemeClr val="bg1">
                  <a:lumMod val="50000"/>
                </a:schemeClr>
              </a:solidFill>
              <a:ln>
                <a:noFill/>
              </a:ln>
              <a:effectLst/>
            </c:spPr>
            <c:extLst>
              <c:ext xmlns:c16="http://schemas.microsoft.com/office/drawing/2014/chart" uri="{C3380CC4-5D6E-409C-BE32-E72D297353CC}">
                <c16:uniqueId val="{00000004-9062-4786-948D-480AC1676FA7}"/>
              </c:ext>
            </c:extLst>
          </c:dPt>
          <c:dPt>
            <c:idx val="7"/>
            <c:invertIfNegative val="0"/>
            <c:bubble3D val="0"/>
            <c:spPr>
              <a:solidFill>
                <a:srgbClr val="FFC000"/>
              </a:solidFill>
              <a:ln>
                <a:noFill/>
              </a:ln>
              <a:effectLst/>
            </c:spPr>
            <c:extLst>
              <c:ext xmlns:c16="http://schemas.microsoft.com/office/drawing/2014/chart" uri="{C3380CC4-5D6E-409C-BE32-E72D297353CC}">
                <c16:uniqueId val="{00000008-9062-4786-948D-480AC1676FA7}"/>
              </c:ext>
            </c:extLst>
          </c:dPt>
          <c:dPt>
            <c:idx val="8"/>
            <c:invertIfNegative val="0"/>
            <c:bubble3D val="0"/>
            <c:spPr>
              <a:solidFill>
                <a:schemeClr val="bg1">
                  <a:lumMod val="50000"/>
                </a:schemeClr>
              </a:solidFill>
              <a:ln>
                <a:noFill/>
              </a:ln>
              <a:effectLst/>
            </c:spPr>
            <c:extLst>
              <c:ext xmlns:c16="http://schemas.microsoft.com/office/drawing/2014/chart" uri="{C3380CC4-5D6E-409C-BE32-E72D297353CC}">
                <c16:uniqueId val="{00000005-9062-4786-948D-480AC1676FA7}"/>
              </c:ext>
            </c:extLst>
          </c:dPt>
          <c:dPt>
            <c:idx val="9"/>
            <c:invertIfNegative val="0"/>
            <c:bubble3D val="0"/>
            <c:spPr>
              <a:solidFill>
                <a:srgbClr val="FFC000"/>
              </a:solidFill>
              <a:ln>
                <a:noFill/>
              </a:ln>
              <a:effectLst/>
            </c:spPr>
            <c:extLst>
              <c:ext xmlns:c16="http://schemas.microsoft.com/office/drawing/2014/chart" uri="{C3380CC4-5D6E-409C-BE32-E72D297353CC}">
                <c16:uniqueId val="{00000009-9062-4786-948D-480AC1676FA7}"/>
              </c:ext>
            </c:extLst>
          </c:dPt>
          <c:dPt>
            <c:idx val="10"/>
            <c:invertIfNegative val="0"/>
            <c:bubble3D val="0"/>
            <c:spPr>
              <a:solidFill>
                <a:schemeClr val="bg1">
                  <a:lumMod val="50000"/>
                </a:schemeClr>
              </a:solidFill>
              <a:ln>
                <a:noFill/>
              </a:ln>
              <a:effectLst/>
            </c:spPr>
            <c:extLst>
              <c:ext xmlns:c16="http://schemas.microsoft.com/office/drawing/2014/chart" uri="{C3380CC4-5D6E-409C-BE32-E72D297353CC}">
                <c16:uniqueId val="{0000000C-9062-4786-948D-480AC1676FA7}"/>
              </c:ext>
            </c:extLst>
          </c:dPt>
          <c:dPt>
            <c:idx val="11"/>
            <c:invertIfNegative val="0"/>
            <c:bubble3D val="0"/>
            <c:spPr>
              <a:solidFill>
                <a:srgbClr val="FFC000"/>
              </a:solidFill>
              <a:ln>
                <a:noFill/>
              </a:ln>
              <a:effectLst/>
            </c:spPr>
            <c:extLst>
              <c:ext xmlns:c16="http://schemas.microsoft.com/office/drawing/2014/chart" uri="{C3380CC4-5D6E-409C-BE32-E72D297353CC}">
                <c16:uniqueId val="{0000000A-9062-4786-948D-480AC1676FA7}"/>
              </c:ext>
            </c:extLst>
          </c:dPt>
          <c:dPt>
            <c:idx val="12"/>
            <c:invertIfNegative val="0"/>
            <c:bubble3D val="0"/>
            <c:spPr>
              <a:solidFill>
                <a:schemeClr val="bg1">
                  <a:lumMod val="50000"/>
                </a:schemeClr>
              </a:solidFill>
              <a:ln>
                <a:noFill/>
              </a:ln>
              <a:effectLst/>
            </c:spPr>
            <c:extLst>
              <c:ext xmlns:c16="http://schemas.microsoft.com/office/drawing/2014/chart" uri="{C3380CC4-5D6E-409C-BE32-E72D297353CC}">
                <c16:uniqueId val="{0000000D-9062-4786-948D-480AC1676FA7}"/>
              </c:ext>
            </c:extLst>
          </c:dPt>
          <c:dPt>
            <c:idx val="13"/>
            <c:invertIfNegative val="0"/>
            <c:bubble3D val="0"/>
            <c:spPr>
              <a:solidFill>
                <a:srgbClr val="FFC000"/>
              </a:solidFill>
              <a:ln>
                <a:noFill/>
              </a:ln>
              <a:effectLst/>
            </c:spPr>
            <c:extLst>
              <c:ext xmlns:c16="http://schemas.microsoft.com/office/drawing/2014/chart" uri="{C3380CC4-5D6E-409C-BE32-E72D297353CC}">
                <c16:uniqueId val="{0000000B-9062-4786-948D-480AC1676FA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'F19'!$A$21:$B$34</c:f>
              <c:multiLvlStrCache>
                <c:ptCount val="14"/>
                <c:lvl>
                  <c:pt idx="0">
                    <c:v>aktuell</c:v>
                  </c:pt>
                  <c:pt idx="1">
                    <c:v>passend</c:v>
                  </c:pt>
                  <c:pt idx="2">
                    <c:v>aktuell</c:v>
                  </c:pt>
                  <c:pt idx="3">
                    <c:v>passend</c:v>
                  </c:pt>
                  <c:pt idx="4">
                    <c:v>aktuell</c:v>
                  </c:pt>
                  <c:pt idx="5">
                    <c:v>passend</c:v>
                  </c:pt>
                  <c:pt idx="6">
                    <c:v>aktuell</c:v>
                  </c:pt>
                  <c:pt idx="7">
                    <c:v>passend</c:v>
                  </c:pt>
                  <c:pt idx="8">
                    <c:v>aktuell</c:v>
                  </c:pt>
                  <c:pt idx="9">
                    <c:v>passend</c:v>
                  </c:pt>
                  <c:pt idx="10">
                    <c:v>aktuell</c:v>
                  </c:pt>
                  <c:pt idx="11">
                    <c:v>passend</c:v>
                  </c:pt>
                  <c:pt idx="12">
                    <c:v>aktuell</c:v>
                  </c:pt>
                  <c:pt idx="13">
                    <c:v>passend</c:v>
                  </c:pt>
                </c:lvl>
                <c:lvl>
                  <c:pt idx="0">
                    <c:v>1 Zimmer</c:v>
                  </c:pt>
                  <c:pt idx="2">
                    <c:v>2 Zimmer</c:v>
                  </c:pt>
                  <c:pt idx="4">
                    <c:v>3 Zimmer</c:v>
                  </c:pt>
                  <c:pt idx="6">
                    <c:v>4 Zimmer</c:v>
                  </c:pt>
                  <c:pt idx="8">
                    <c:v>5 Zimmer</c:v>
                  </c:pt>
                  <c:pt idx="10">
                    <c:v>6 Zimmer</c:v>
                  </c:pt>
                  <c:pt idx="12">
                    <c:v>Mehr als 6 Zimmer</c:v>
                  </c:pt>
                </c:lvl>
              </c:multiLvlStrCache>
            </c:multiLvlStrRef>
          </c:cat>
          <c:val>
            <c:numRef>
              <c:f>'F19'!$C$21:$C$34</c:f>
              <c:numCache>
                <c:formatCode>0.0%</c:formatCode>
                <c:ptCount val="14"/>
                <c:pt idx="0">
                  <c:v>3.2000000000000001E-2</c:v>
                </c:pt>
                <c:pt idx="1">
                  <c:v>0</c:v>
                </c:pt>
                <c:pt idx="2">
                  <c:v>0.249</c:v>
                </c:pt>
                <c:pt idx="3">
                  <c:v>9.9000000000000005E-2</c:v>
                </c:pt>
                <c:pt idx="4">
                  <c:v>0.501</c:v>
                </c:pt>
                <c:pt idx="5">
                  <c:v>0.46100000000000002</c:v>
                </c:pt>
                <c:pt idx="6">
                  <c:v>0.155</c:v>
                </c:pt>
                <c:pt idx="7">
                  <c:v>0.32400000000000001</c:v>
                </c:pt>
                <c:pt idx="8">
                  <c:v>0.05</c:v>
                </c:pt>
                <c:pt idx="9">
                  <c:v>8.5000000000000006E-2</c:v>
                </c:pt>
                <c:pt idx="10">
                  <c:v>7.0000000000000001E-3</c:v>
                </c:pt>
                <c:pt idx="11">
                  <c:v>1.4999999999999999E-2</c:v>
                </c:pt>
                <c:pt idx="12">
                  <c:v>6.0000000000000001E-3</c:v>
                </c:pt>
                <c:pt idx="13" formatCode="0.00%">
                  <c:v>1.6E-2</c:v>
                </c:pt>
              </c:numCache>
            </c:numRef>
          </c:val>
          <c:extLst>
            <c:ext xmlns:c16="http://schemas.microsoft.com/office/drawing/2014/chart" uri="{C3380CC4-5D6E-409C-BE32-E72D297353CC}">
              <c16:uniqueId val="{00000000-9062-4786-948D-480AC1676FA7}"/>
            </c:ext>
          </c:extLst>
        </c:ser>
        <c:dLbls>
          <c:showLegendKey val="0"/>
          <c:showVal val="0"/>
          <c:showCatName val="0"/>
          <c:showSerName val="0"/>
          <c:showPercent val="0"/>
          <c:showBubbleSize val="0"/>
        </c:dLbls>
        <c:gapWidth val="182"/>
        <c:axId val="136426496"/>
        <c:axId val="260719744"/>
      </c:barChart>
      <c:catAx>
        <c:axId val="136426496"/>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260719744"/>
        <c:crosses val="autoZero"/>
        <c:auto val="1"/>
        <c:lblAlgn val="ctr"/>
        <c:lblOffset val="100"/>
        <c:noMultiLvlLbl val="0"/>
      </c:catAx>
      <c:valAx>
        <c:axId val="260719744"/>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36426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1"/>
          <c:order val="1"/>
          <c:tx>
            <c:strRef>
              <c:f>'F8'!$A$9</c:f>
              <c:strCache>
                <c:ptCount val="1"/>
                <c:pt idx="0">
                  <c:v>Ja</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'F8'!$B$7:$E$7</c:f>
              <c:strCache>
                <c:ptCount val="4"/>
                <c:pt idx="0">
                  <c:v>Gesamt</c:v>
                </c:pt>
                <c:pt idx="1">
                  <c:v>bis 1700 </c:v>
                </c:pt>
                <c:pt idx="2">
                  <c:v>1701 bis 2550 </c:v>
                </c:pt>
                <c:pt idx="3">
                  <c:v>2551 und mehr </c:v>
                </c:pt>
              </c:strCache>
            </c:strRef>
          </c:cat>
          <c:val>
            <c:numRef>
              <c:f>'F8'!$B$9:$E$9</c:f>
              <c:numCache>
                <c:formatCode>0.0%</c:formatCode>
                <c:ptCount val="4"/>
                <c:pt idx="0">
                  <c:v>0.71099999999999997</c:v>
                </c:pt>
                <c:pt idx="1">
                  <c:v>0.624</c:v>
                </c:pt>
                <c:pt idx="2">
                  <c:v>0.69199999999999995</c:v>
                </c:pt>
                <c:pt idx="3">
                  <c:v>0.81699999999999995</c:v>
                </c:pt>
              </c:numCache>
            </c:numRef>
          </c:val>
          <c:extLst>
            <c:ext xmlns:c16="http://schemas.microsoft.com/office/drawing/2014/chart" uri="{C3380CC4-5D6E-409C-BE32-E72D297353CC}">
              <c16:uniqueId val="{00000000-0220-416C-97F7-AC2ED7C0E8D7}"/>
            </c:ext>
          </c:extLst>
        </c:ser>
        <c:ser>
          <c:idx val="2"/>
          <c:order val="2"/>
          <c:tx>
            <c:strRef>
              <c:f>'F8'!$A$10</c:f>
              <c:strCache>
                <c:ptCount val="1"/>
                <c:pt idx="0">
                  <c:v>Nein</c:v>
                </c:pt>
              </c:strCache>
            </c:strRef>
          </c:tx>
          <c:spPr>
            <a:solidFill>
              <a:srgbClr val="FFC000"/>
            </a:solidFill>
            <a:ln>
              <a:noFill/>
            </a:ln>
            <a:effectLst/>
          </c:spPr>
          <c:invertIfNegative val="0"/>
          <c:dLbls>
            <c:dLbl>
              <c:idx val="3"/>
              <c:layout>
                <c:manualLayout>
                  <c:x val="-1.6579939656852699E-2"/>
                  <c:y val="4.702308599501229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220-416C-97F7-AC2ED7C0E8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'F8'!$B$7:$E$7</c:f>
              <c:strCache>
                <c:ptCount val="4"/>
                <c:pt idx="0">
                  <c:v>Gesamt</c:v>
                </c:pt>
                <c:pt idx="1">
                  <c:v>bis 1700 </c:v>
                </c:pt>
                <c:pt idx="2">
                  <c:v>1701 bis 2550 </c:v>
                </c:pt>
                <c:pt idx="3">
                  <c:v>2551 und mehr </c:v>
                </c:pt>
              </c:strCache>
            </c:strRef>
          </c:cat>
          <c:val>
            <c:numRef>
              <c:f>'F8'!$B$10:$E$10</c:f>
              <c:numCache>
                <c:formatCode>0.0%</c:formatCode>
                <c:ptCount val="4"/>
                <c:pt idx="0">
                  <c:v>0.14399999999999999</c:v>
                </c:pt>
                <c:pt idx="1">
                  <c:v>0.27500000000000002</c:v>
                </c:pt>
                <c:pt idx="2">
                  <c:v>0.104</c:v>
                </c:pt>
                <c:pt idx="3">
                  <c:v>5.3999999999999999E-2</c:v>
                </c:pt>
              </c:numCache>
            </c:numRef>
          </c:val>
          <c:extLst>
            <c:ext xmlns:c16="http://schemas.microsoft.com/office/drawing/2014/chart" uri="{C3380CC4-5D6E-409C-BE32-E72D297353CC}">
              <c16:uniqueId val="{00000001-0220-416C-97F7-AC2ED7C0E8D7}"/>
            </c:ext>
          </c:extLst>
        </c:ser>
        <c:ser>
          <c:idx val="3"/>
          <c:order val="3"/>
          <c:tx>
            <c:strRef>
              <c:f>'F8'!$A$11</c:f>
              <c:strCache>
                <c:ptCount val="1"/>
                <c:pt idx="0">
                  <c:v>Nicht alle Kinder haben ein eigenes Zimmer.</c:v>
                </c:pt>
              </c:strCache>
            </c:strRef>
          </c:tx>
          <c:spPr>
            <a:solidFill>
              <a:schemeClr val="accent6">
                <a:lumMod val="50000"/>
              </a:schemeClr>
            </a:solidFill>
            <a:ln>
              <a:noFill/>
            </a:ln>
            <a:effectLst/>
          </c:spPr>
          <c:invertIfNegative val="0"/>
          <c:dLbls>
            <c:dLbl>
              <c:idx val="1"/>
              <c:layout>
                <c:manualLayout>
                  <c:x val="-2.4869909485279E-2"/>
                  <c:y val="-2.98526061369829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20-416C-97F7-AC2ED7C0E8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'F8'!$B$7:$E$7</c:f>
              <c:strCache>
                <c:ptCount val="4"/>
                <c:pt idx="0">
                  <c:v>Gesamt</c:v>
                </c:pt>
                <c:pt idx="1">
                  <c:v>bis 1700 </c:v>
                </c:pt>
                <c:pt idx="2">
                  <c:v>1701 bis 2550 </c:v>
                </c:pt>
                <c:pt idx="3">
                  <c:v>2551 und mehr </c:v>
                </c:pt>
              </c:strCache>
            </c:strRef>
          </c:cat>
          <c:val>
            <c:numRef>
              <c:f>'F8'!$B$11:$E$11</c:f>
              <c:numCache>
                <c:formatCode>0.0%</c:formatCode>
                <c:ptCount val="4"/>
                <c:pt idx="0">
                  <c:v>5.3999999999999999E-2</c:v>
                </c:pt>
                <c:pt idx="1">
                  <c:v>3.1E-2</c:v>
                </c:pt>
                <c:pt idx="2">
                  <c:v>7.1999999999999995E-2</c:v>
                </c:pt>
                <c:pt idx="3">
                  <c:v>0.06</c:v>
                </c:pt>
              </c:numCache>
            </c:numRef>
          </c:val>
          <c:extLst>
            <c:ext xmlns:c16="http://schemas.microsoft.com/office/drawing/2014/chart" uri="{C3380CC4-5D6E-409C-BE32-E72D297353CC}">
              <c16:uniqueId val="{00000002-0220-416C-97F7-AC2ED7C0E8D7}"/>
            </c:ext>
          </c:extLst>
        </c:ser>
        <c:ser>
          <c:idx val="4"/>
          <c:order val="4"/>
          <c:tx>
            <c:strRef>
              <c:f>'F8'!$A$12</c:f>
              <c:strCache>
                <c:ptCount val="1"/>
                <c:pt idx="0">
                  <c:v>Die Kinder teilen sich ein Zimmer.</c:v>
                </c:pt>
              </c:strCache>
            </c:strRef>
          </c:tx>
          <c:spPr>
            <a:solidFill>
              <a:schemeClr val="accent6">
                <a:lumMod val="75000"/>
              </a:schemeClr>
            </a:solidFill>
            <a:ln>
              <a:noFill/>
            </a:ln>
            <a:effectLst/>
          </c:spPr>
          <c:invertIfNegative val="0"/>
          <c:dLbls>
            <c:dLbl>
              <c:idx val="1"/>
              <c:layout>
                <c:manualLayout>
                  <c:x val="0"/>
                  <c:y val="2.3511542992031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220-416C-97F7-AC2ED7C0E8D7}"/>
                </c:ext>
              </c:extLst>
            </c:dLbl>
            <c:dLbl>
              <c:idx val="3"/>
              <c:layout>
                <c:manualLayout>
                  <c:x val="8.2899698284263496E-3"/>
                  <c:y val="2.3511542992031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220-416C-97F7-AC2ED7C0E8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'F8'!$B$7:$E$7</c:f>
              <c:strCache>
                <c:ptCount val="4"/>
                <c:pt idx="0">
                  <c:v>Gesamt</c:v>
                </c:pt>
                <c:pt idx="1">
                  <c:v>bis 1700 </c:v>
                </c:pt>
                <c:pt idx="2">
                  <c:v>1701 bis 2550 </c:v>
                </c:pt>
                <c:pt idx="3">
                  <c:v>2551 und mehr </c:v>
                </c:pt>
              </c:strCache>
            </c:strRef>
          </c:cat>
          <c:val>
            <c:numRef>
              <c:f>'F8'!$B$12:$E$12</c:f>
              <c:numCache>
                <c:formatCode>0.0%</c:formatCode>
                <c:ptCount val="4"/>
                <c:pt idx="0">
                  <c:v>9.0999999999999998E-2</c:v>
                </c:pt>
                <c:pt idx="1">
                  <c:v>7.0000000000000007E-2</c:v>
                </c:pt>
                <c:pt idx="2">
                  <c:v>0.13300000000000001</c:v>
                </c:pt>
                <c:pt idx="3">
                  <c:v>7.0000000000000007E-2</c:v>
                </c:pt>
              </c:numCache>
            </c:numRef>
          </c:val>
          <c:extLst>
            <c:ext xmlns:c16="http://schemas.microsoft.com/office/drawing/2014/chart" uri="{C3380CC4-5D6E-409C-BE32-E72D297353CC}">
              <c16:uniqueId val="{00000003-0220-416C-97F7-AC2ED7C0E8D7}"/>
            </c:ext>
          </c:extLst>
        </c:ser>
        <c:dLbls>
          <c:showLegendKey val="0"/>
          <c:showVal val="0"/>
          <c:showCatName val="0"/>
          <c:showSerName val="0"/>
          <c:showPercent val="0"/>
          <c:showBubbleSize val="0"/>
        </c:dLbls>
        <c:gapWidth val="150"/>
        <c:overlap val="100"/>
        <c:axId val="138838016"/>
        <c:axId val="260744320"/>
        <c:extLst>
          <c:ext xmlns:c15="http://schemas.microsoft.com/office/drawing/2012/chart" uri="{02D57815-91ED-43cb-92C2-25804820EDAC}">
            <c15:filteredBarSeries>
              <c15:ser>
                <c:idx val="0"/>
                <c:order val="0"/>
                <c:tx>
                  <c:strRef>
                    <c:extLst>
                      <c:ext uri="{02D57815-91ED-43cb-92C2-25804820EDAC}">
                        <c15:formulaRef>
                          <c15:sqref>'F8'!$A$8</c15:sqref>
                        </c15:formulaRef>
                      </c:ext>
                    </c:extLst>
                    <c:strCache>
                      <c:ptCount val="1"/>
                    </c:strCache>
                  </c:strRef>
                </c:tx>
                <c:spPr>
                  <a:solidFill>
                    <a:schemeClr val="accent1"/>
                  </a:solidFill>
                  <a:ln>
                    <a:noFill/>
                  </a:ln>
                  <a:effectLst/>
                </c:spPr>
                <c:invertIfNegative val="0"/>
                <c:cat>
                  <c:strRef>
                    <c:extLst>
                      <c:ext uri="{02D57815-91ED-43cb-92C2-25804820EDAC}">
                        <c15:formulaRef>
                          <c15:sqref>'F8'!$B$7:$E$7</c15:sqref>
                        </c15:formulaRef>
                      </c:ext>
                    </c:extLst>
                    <c:strCache>
                      <c:ptCount val="4"/>
                      <c:pt idx="0">
                        <c:v>Gesamt</c:v>
                      </c:pt>
                      <c:pt idx="1">
                        <c:v>bis 1700 </c:v>
                      </c:pt>
                      <c:pt idx="2">
                        <c:v>1701 bis 2550 </c:v>
                      </c:pt>
                      <c:pt idx="3">
                        <c:v>2551 und mehr </c:v>
                      </c:pt>
                    </c:strCache>
                  </c:strRef>
                </c:cat>
                <c:val>
                  <c:numRef>
                    <c:extLst>
                      <c:ext uri="{02D57815-91ED-43cb-92C2-25804820EDAC}">
                        <c15:formulaRef>
                          <c15:sqref>'F8'!$B$8:$E$8</c15:sqref>
                        </c15:formulaRef>
                      </c:ext>
                    </c:extLst>
                    <c:numCache>
                      <c:formatCode>General</c:formatCode>
                      <c:ptCount val="4"/>
                    </c:numCache>
                  </c:numRef>
                </c:val>
                <c:extLst>
                  <c:ext xmlns:c16="http://schemas.microsoft.com/office/drawing/2014/chart" uri="{C3380CC4-5D6E-409C-BE32-E72D297353CC}">
                    <c16:uniqueId val="{00000004-0220-416C-97F7-AC2ED7C0E8D7}"/>
                  </c:ext>
                </c:extLst>
              </c15:ser>
            </c15:filteredBarSeries>
          </c:ext>
        </c:extLst>
      </c:barChart>
      <c:catAx>
        <c:axId val="138838016"/>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260744320"/>
        <c:crosses val="autoZero"/>
        <c:auto val="1"/>
        <c:lblAlgn val="ctr"/>
        <c:lblOffset val="100"/>
        <c:noMultiLvlLbl val="0"/>
      </c:catAx>
      <c:valAx>
        <c:axId val="26074432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38838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'F9'!$A$9</c:f>
              <c:strCache>
                <c:ptCount val="1"/>
                <c:pt idx="0">
                  <c:v>Ja</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'F9'!$B$7:$E$8</c:f>
              <c:strCache>
                <c:ptCount val="4"/>
                <c:pt idx="0">
                  <c:v>Gesamt</c:v>
                </c:pt>
                <c:pt idx="1">
                  <c:v>bis 1700 </c:v>
                </c:pt>
                <c:pt idx="2">
                  <c:v>1701 bis 2550</c:v>
                </c:pt>
                <c:pt idx="3">
                  <c:v>2551 und mehr </c:v>
                </c:pt>
              </c:strCache>
            </c:strRef>
          </c:cat>
          <c:val>
            <c:numRef>
              <c:f>'F9'!$B$9:$E$9</c:f>
              <c:numCache>
                <c:formatCode>0.0%</c:formatCode>
                <c:ptCount val="4"/>
                <c:pt idx="0">
                  <c:v>0.65100000000000002</c:v>
                </c:pt>
                <c:pt idx="1">
                  <c:v>0.47599999999999998</c:v>
                </c:pt>
                <c:pt idx="2">
                  <c:v>0.72899999999999998</c:v>
                </c:pt>
                <c:pt idx="3">
                  <c:v>0.747</c:v>
                </c:pt>
              </c:numCache>
            </c:numRef>
          </c:val>
          <c:extLst>
            <c:ext xmlns:c16="http://schemas.microsoft.com/office/drawing/2014/chart" uri="{C3380CC4-5D6E-409C-BE32-E72D297353CC}">
              <c16:uniqueId val="{00000000-D312-419B-8731-F7E6F0591FD1}"/>
            </c:ext>
          </c:extLst>
        </c:ser>
        <c:ser>
          <c:idx val="1"/>
          <c:order val="1"/>
          <c:tx>
            <c:strRef>
              <c:f>'F9'!$A$10</c:f>
              <c:strCache>
                <c:ptCount val="1"/>
                <c:pt idx="0">
                  <c:v>Nein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'F9'!$B$7:$E$8</c:f>
              <c:strCache>
                <c:ptCount val="4"/>
                <c:pt idx="0">
                  <c:v>Gesamt</c:v>
                </c:pt>
                <c:pt idx="1">
                  <c:v>bis 1700 </c:v>
                </c:pt>
                <c:pt idx="2">
                  <c:v>1701 bis 2550</c:v>
                </c:pt>
                <c:pt idx="3">
                  <c:v>2551 und mehr </c:v>
                </c:pt>
              </c:strCache>
            </c:strRef>
          </c:cat>
          <c:val>
            <c:numRef>
              <c:f>'F9'!$B$10:$E$10</c:f>
              <c:numCache>
                <c:formatCode>0.0%</c:formatCode>
                <c:ptCount val="4"/>
                <c:pt idx="0">
                  <c:v>0.34899999999999998</c:v>
                </c:pt>
                <c:pt idx="1">
                  <c:v>0.52400000000000002</c:v>
                </c:pt>
                <c:pt idx="2">
                  <c:v>0.27100000000000002</c:v>
                </c:pt>
                <c:pt idx="3">
                  <c:v>0.253</c:v>
                </c:pt>
              </c:numCache>
            </c:numRef>
          </c:val>
          <c:extLst>
            <c:ext xmlns:c16="http://schemas.microsoft.com/office/drawing/2014/chart" uri="{C3380CC4-5D6E-409C-BE32-E72D297353CC}">
              <c16:uniqueId val="{00000001-D312-419B-8731-F7E6F0591FD1}"/>
            </c:ext>
          </c:extLst>
        </c:ser>
        <c:dLbls>
          <c:showLegendKey val="0"/>
          <c:showVal val="0"/>
          <c:showCatName val="0"/>
          <c:showSerName val="0"/>
          <c:showPercent val="0"/>
          <c:showBubbleSize val="0"/>
        </c:dLbls>
        <c:gapWidth val="150"/>
        <c:overlap val="100"/>
        <c:axId val="139011072"/>
        <c:axId val="48931968"/>
      </c:barChart>
      <c:catAx>
        <c:axId val="139011072"/>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48931968"/>
        <c:crosses val="autoZero"/>
        <c:auto val="1"/>
        <c:lblAlgn val="ctr"/>
        <c:lblOffset val="100"/>
        <c:noMultiLvlLbl val="0"/>
      </c:catAx>
      <c:valAx>
        <c:axId val="48931968"/>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39011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F11a!$A$9</c:f>
              <c:strCache>
                <c:ptCount val="1"/>
                <c:pt idx="0">
                  <c:v>Ja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F11a!$B$7:$E$7</c:f>
              <c:strCache>
                <c:ptCount val="4"/>
                <c:pt idx="0">
                  <c:v>Gesamt</c:v>
                </c:pt>
                <c:pt idx="1">
                  <c:v>bis 1700 </c:v>
                </c:pt>
                <c:pt idx="2">
                  <c:v>1701 bis 2550</c:v>
                </c:pt>
                <c:pt idx="3">
                  <c:v>2551 und mehr </c:v>
                </c:pt>
              </c:strCache>
            </c:strRef>
          </c:cat>
          <c:val>
            <c:numRef>
              <c:f>F11a!$B$9:$E$9</c:f>
              <c:numCache>
                <c:formatCode>0.0%</c:formatCode>
                <c:ptCount val="4"/>
                <c:pt idx="0">
                  <c:v>0.66700000000000004</c:v>
                </c:pt>
                <c:pt idx="1">
                  <c:v>0.54900000000000004</c:v>
                </c:pt>
                <c:pt idx="2">
                  <c:v>0.68200000000000005</c:v>
                </c:pt>
                <c:pt idx="3">
                  <c:v>0.77</c:v>
                </c:pt>
              </c:numCache>
            </c:numRef>
          </c:val>
          <c:extLst>
            <c:ext xmlns:c16="http://schemas.microsoft.com/office/drawing/2014/chart" uri="{C3380CC4-5D6E-409C-BE32-E72D297353CC}">
              <c16:uniqueId val="{00000000-9217-4484-9B4E-2BC3E2A644EE}"/>
            </c:ext>
          </c:extLst>
        </c:ser>
        <c:ser>
          <c:idx val="2"/>
          <c:order val="2"/>
          <c:tx>
            <c:strRef>
              <c:f>F11a!$A$10</c:f>
              <c:strCache>
                <c:ptCount val="1"/>
                <c:pt idx="0">
                  <c:v>Manchmal schon, manchmal nicht</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F11a!$B$7:$E$7</c:f>
              <c:strCache>
                <c:ptCount val="4"/>
                <c:pt idx="0">
                  <c:v>Gesamt</c:v>
                </c:pt>
                <c:pt idx="1">
                  <c:v>bis 1700 </c:v>
                </c:pt>
                <c:pt idx="2">
                  <c:v>1701 bis 2550</c:v>
                </c:pt>
                <c:pt idx="3">
                  <c:v>2551 und mehr </c:v>
                </c:pt>
              </c:strCache>
            </c:strRef>
          </c:cat>
          <c:val>
            <c:numRef>
              <c:f>F11a!$B$10:$E$10</c:f>
              <c:numCache>
                <c:formatCode>0.0%</c:formatCode>
                <c:ptCount val="4"/>
                <c:pt idx="0">
                  <c:v>0.188</c:v>
                </c:pt>
                <c:pt idx="1">
                  <c:v>0.28499999999999998</c:v>
                </c:pt>
                <c:pt idx="2">
                  <c:v>0.23499999999999999</c:v>
                </c:pt>
                <c:pt idx="3">
                  <c:v>4.2999999999999997E-2</c:v>
                </c:pt>
              </c:numCache>
            </c:numRef>
          </c:val>
          <c:extLst>
            <c:ext xmlns:c16="http://schemas.microsoft.com/office/drawing/2014/chart" uri="{C3380CC4-5D6E-409C-BE32-E72D297353CC}">
              <c16:uniqueId val="{00000001-9217-4484-9B4E-2BC3E2A644EE}"/>
            </c:ext>
          </c:extLst>
        </c:ser>
        <c:ser>
          <c:idx val="3"/>
          <c:order val="3"/>
          <c:tx>
            <c:strRef>
              <c:f>F11a!$A$11</c:f>
              <c:strCache>
                <c:ptCount val="1"/>
                <c:pt idx="0">
                  <c:v>Nein</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F11a!$B$7:$E$7</c:f>
              <c:strCache>
                <c:ptCount val="4"/>
                <c:pt idx="0">
                  <c:v>Gesamt</c:v>
                </c:pt>
                <c:pt idx="1">
                  <c:v>bis 1700 </c:v>
                </c:pt>
                <c:pt idx="2">
                  <c:v>1701 bis 2550</c:v>
                </c:pt>
                <c:pt idx="3">
                  <c:v>2551 und mehr </c:v>
                </c:pt>
              </c:strCache>
            </c:strRef>
          </c:cat>
          <c:val>
            <c:numRef>
              <c:f>F11a!$B$11:$E$11</c:f>
              <c:numCache>
                <c:formatCode>0.0%</c:formatCode>
                <c:ptCount val="4"/>
                <c:pt idx="0">
                  <c:v>0.14499999999999999</c:v>
                </c:pt>
                <c:pt idx="1">
                  <c:v>0.16500000000000001</c:v>
                </c:pt>
                <c:pt idx="2">
                  <c:v>8.3000000000000004E-2</c:v>
                </c:pt>
                <c:pt idx="3">
                  <c:v>0.187</c:v>
                </c:pt>
              </c:numCache>
            </c:numRef>
          </c:val>
          <c:extLst>
            <c:ext xmlns:c16="http://schemas.microsoft.com/office/drawing/2014/chart" uri="{C3380CC4-5D6E-409C-BE32-E72D297353CC}">
              <c16:uniqueId val="{00000002-9217-4484-9B4E-2BC3E2A644EE}"/>
            </c:ext>
          </c:extLst>
        </c:ser>
        <c:dLbls>
          <c:showLegendKey val="0"/>
          <c:showVal val="0"/>
          <c:showCatName val="0"/>
          <c:showSerName val="0"/>
          <c:showPercent val="0"/>
          <c:showBubbleSize val="0"/>
        </c:dLbls>
        <c:gapWidth val="150"/>
        <c:overlap val="100"/>
        <c:axId val="139207680"/>
        <c:axId val="48938304"/>
        <c:extLst>
          <c:ext xmlns:c15="http://schemas.microsoft.com/office/drawing/2012/chart" uri="{02D57815-91ED-43cb-92C2-25804820EDAC}">
            <c15:filteredBarSeries>
              <c15:ser>
                <c:idx val="0"/>
                <c:order val="0"/>
                <c:tx>
                  <c:strRef>
                    <c:extLst>
                      <c:ext uri="{02D57815-91ED-43cb-92C2-25804820EDAC}">
                        <c15:formulaRef>
                          <c15:sqref>F11a!$A$8</c15:sqref>
                        </c15:formulaRef>
                      </c:ext>
                    </c:extLst>
                    <c:strCache>
                      <c:ptCount val="1"/>
                    </c:strCache>
                  </c:strRef>
                </c:tx>
                <c:spPr>
                  <a:solidFill>
                    <a:schemeClr val="accent1"/>
                  </a:solidFill>
                  <a:ln>
                    <a:noFill/>
                  </a:ln>
                  <a:effectLst/>
                </c:spPr>
                <c:invertIfNegative val="0"/>
                <c:cat>
                  <c:strRef>
                    <c:extLst>
                      <c:ext uri="{02D57815-91ED-43cb-92C2-25804820EDAC}">
                        <c15:formulaRef>
                          <c15:sqref>F11a!$B$7:$E$7</c15:sqref>
                        </c15:formulaRef>
                      </c:ext>
                    </c:extLst>
                    <c:strCache>
                      <c:ptCount val="4"/>
                      <c:pt idx="0">
                        <c:v>Gesamt</c:v>
                      </c:pt>
                      <c:pt idx="1">
                        <c:v>bis 1700 </c:v>
                      </c:pt>
                      <c:pt idx="2">
                        <c:v>1701 bis 2550</c:v>
                      </c:pt>
                      <c:pt idx="3">
                        <c:v>2551 und mehr </c:v>
                      </c:pt>
                    </c:strCache>
                  </c:strRef>
                </c:cat>
                <c:val>
                  <c:numRef>
                    <c:extLst>
                      <c:ext uri="{02D57815-91ED-43cb-92C2-25804820EDAC}">
                        <c15:formulaRef>
                          <c15:sqref>F11a!$B$8:$E$8</c15:sqref>
                        </c15:formulaRef>
                      </c:ext>
                    </c:extLst>
                    <c:numCache>
                      <c:formatCode>General</c:formatCode>
                      <c:ptCount val="4"/>
                    </c:numCache>
                  </c:numRef>
                </c:val>
                <c:extLst>
                  <c:ext xmlns:c16="http://schemas.microsoft.com/office/drawing/2014/chart" uri="{C3380CC4-5D6E-409C-BE32-E72D297353CC}">
                    <c16:uniqueId val="{00000003-9217-4484-9B4E-2BC3E2A644EE}"/>
                  </c:ext>
                </c:extLst>
              </c15:ser>
            </c15:filteredBarSeries>
          </c:ext>
        </c:extLst>
      </c:barChart>
      <c:catAx>
        <c:axId val="139207680"/>
        <c:scaling>
          <c:orientation val="maxMin"/>
        </c:scaling>
        <c:delete val="0"/>
        <c:axPos val="l"/>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48938304"/>
        <c:crosses val="autoZero"/>
        <c:auto val="1"/>
        <c:lblAlgn val="ctr"/>
        <c:lblOffset val="100"/>
        <c:noMultiLvlLbl val="0"/>
      </c:catAx>
      <c:valAx>
        <c:axId val="48938304"/>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39207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25371828521401E-2"/>
          <c:y val="6.0185185185185203E-2"/>
          <c:w val="0.88759273840769903"/>
          <c:h val="0.735771361913094"/>
        </c:manualLayout>
      </c:layout>
      <c:barChart>
        <c:barDir val="bar"/>
        <c:grouping val="percentStacked"/>
        <c:varyColors val="0"/>
        <c:ser>
          <c:idx val="0"/>
          <c:order val="0"/>
          <c:tx>
            <c:strRef>
              <c:f>'F13'!$A$10</c:f>
              <c:strCache>
                <c:ptCount val="1"/>
                <c:pt idx="0">
                  <c:v>Nein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'F13'!$B$10</c:f>
              <c:numCache>
                <c:formatCode>0.0%</c:formatCode>
                <c:ptCount val="1"/>
                <c:pt idx="0">
                  <c:v>0.77100000000000002</c:v>
                </c:pt>
              </c:numCache>
            </c:numRef>
          </c:val>
          <c:extLst>
            <c:ext xmlns:c16="http://schemas.microsoft.com/office/drawing/2014/chart" uri="{C3380CC4-5D6E-409C-BE32-E72D297353CC}">
              <c16:uniqueId val="{00000000-EDCC-4E11-A735-52221D03D45F}"/>
            </c:ext>
          </c:extLst>
        </c:ser>
        <c:ser>
          <c:idx val="1"/>
          <c:order val="1"/>
          <c:tx>
            <c:strRef>
              <c:f>'F13'!$A$11</c:f>
              <c:strCache>
                <c:ptCount val="1"/>
                <c:pt idx="0">
                  <c:v>Ja</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'F13'!$B$11</c:f>
              <c:numCache>
                <c:formatCode>0.0%</c:formatCode>
                <c:ptCount val="1"/>
                <c:pt idx="0">
                  <c:v>0.13200000000000001</c:v>
                </c:pt>
              </c:numCache>
            </c:numRef>
          </c:val>
          <c:extLst>
            <c:ext xmlns:c16="http://schemas.microsoft.com/office/drawing/2014/chart" uri="{C3380CC4-5D6E-409C-BE32-E72D297353CC}">
              <c16:uniqueId val="{00000001-EDCC-4E11-A735-52221D03D45F}"/>
            </c:ext>
          </c:extLst>
        </c:ser>
        <c:ser>
          <c:idx val="2"/>
          <c:order val="2"/>
          <c:tx>
            <c:strRef>
              <c:f>'F13'!$A$12</c:f>
              <c:strCache>
                <c:ptCount val="1"/>
                <c:pt idx="0">
                  <c:v>Aktuell nicht, habe sie aber schon einmal oder mehrmals bezogen.</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'F13'!$B$12</c:f>
              <c:numCache>
                <c:formatCode>0.0%</c:formatCode>
                <c:ptCount val="1"/>
                <c:pt idx="0">
                  <c:v>9.7000000000000003E-2</c:v>
                </c:pt>
              </c:numCache>
            </c:numRef>
          </c:val>
          <c:extLst>
            <c:ext xmlns:c16="http://schemas.microsoft.com/office/drawing/2014/chart" uri="{C3380CC4-5D6E-409C-BE32-E72D297353CC}">
              <c16:uniqueId val="{00000002-EDCC-4E11-A735-52221D03D45F}"/>
            </c:ext>
          </c:extLst>
        </c:ser>
        <c:dLbls>
          <c:showLegendKey val="0"/>
          <c:showVal val="0"/>
          <c:showCatName val="0"/>
          <c:showSerName val="0"/>
          <c:showPercent val="0"/>
          <c:showBubbleSize val="0"/>
        </c:dLbls>
        <c:gapWidth val="150"/>
        <c:overlap val="100"/>
        <c:axId val="139258368"/>
        <c:axId val="260748928"/>
      </c:barChart>
      <c:catAx>
        <c:axId val="139258368"/>
        <c:scaling>
          <c:orientation val="maxMin"/>
        </c:scaling>
        <c:delete val="1"/>
        <c:axPos val="l"/>
        <c:numFmt formatCode="General" sourceLinked="1"/>
        <c:majorTickMark val="none"/>
        <c:minorTickMark val="none"/>
        <c:tickLblPos val="nextTo"/>
        <c:crossAx val="260748928"/>
        <c:crosses val="autoZero"/>
        <c:auto val="1"/>
        <c:lblAlgn val="ctr"/>
        <c:lblOffset val="100"/>
        <c:noMultiLvlLbl val="0"/>
      </c:catAx>
      <c:valAx>
        <c:axId val="26074892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39258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50A2BB4B-E88D-4727-B3AF-233EFC02DD2F}" type="datetimeFigureOut">
              <a:rPr lang="de-AT" smtClean="0"/>
              <a:t>23.02.2020</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B0DAFBCF-8195-4FE6-8538-862C8AA12462}" type="slidenum">
              <a:rPr lang="de-AT" smtClean="0"/>
              <a:t>‹Nr.›</a:t>
            </a:fld>
            <a:endParaRPr lang="de-AT"/>
          </a:p>
        </p:txBody>
      </p:sp>
      <p:pic>
        <p:nvPicPr>
          <p:cNvPr id="7" name="Grafik 6" descr="Ein Bild, das Blume enthält.&#10;&#10;Automatisch generierte Beschreibung">
            <a:extLst>
              <a:ext uri="{FF2B5EF4-FFF2-40B4-BE49-F238E27FC236}">
                <a16:creationId xmlns:a16="http://schemas.microsoft.com/office/drawing/2014/main" id="{EA02BE14-D865-4FD7-BFDA-041A611A3E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204781"/>
            <a:ext cx="1143000" cy="1413688"/>
          </a:xfrm>
          <a:prstGeom prst="rect">
            <a:avLst/>
          </a:prstGeom>
        </p:spPr>
      </p:pic>
    </p:spTree>
    <p:extLst>
      <p:ext uri="{BB962C8B-B14F-4D97-AF65-F5344CB8AC3E}">
        <p14:creationId xmlns:p14="http://schemas.microsoft.com/office/powerpoint/2010/main" val="88263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0A2BB4B-E88D-4727-B3AF-233EFC02DD2F}" type="datetimeFigureOut">
              <a:rPr lang="de-AT" smtClean="0"/>
              <a:t>23.02.2020</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B0DAFBCF-8195-4FE6-8538-862C8AA12462}" type="slidenum">
              <a:rPr lang="de-AT" smtClean="0"/>
              <a:t>‹Nr.›</a:t>
            </a:fld>
            <a:endParaRPr lang="de-AT"/>
          </a:p>
        </p:txBody>
      </p:sp>
      <p:pic>
        <p:nvPicPr>
          <p:cNvPr id="7" name="Grafik 6">
            <a:extLst>
              <a:ext uri="{FF2B5EF4-FFF2-40B4-BE49-F238E27FC236}">
                <a16:creationId xmlns:a16="http://schemas.microsoft.com/office/drawing/2014/main" id="{EDE97291-7B86-4535-84FF-AE202542A7F3}"/>
              </a:ext>
            </a:extLst>
          </p:cNvPr>
          <p:cNvPicPr>
            <a:picLocks noChangeAspect="1"/>
          </p:cNvPicPr>
          <p:nvPr userDrawn="1"/>
        </p:nvPicPr>
        <p:blipFill>
          <a:blip r:embed="rId2"/>
          <a:stretch>
            <a:fillRect/>
          </a:stretch>
        </p:blipFill>
        <p:spPr>
          <a:xfrm>
            <a:off x="0" y="6080478"/>
            <a:ext cx="628650" cy="777529"/>
          </a:xfrm>
          <a:prstGeom prst="rect">
            <a:avLst/>
          </a:prstGeom>
        </p:spPr>
      </p:pic>
    </p:spTree>
    <p:extLst>
      <p:ext uri="{BB962C8B-B14F-4D97-AF65-F5344CB8AC3E}">
        <p14:creationId xmlns:p14="http://schemas.microsoft.com/office/powerpoint/2010/main" val="289251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0A2BB4B-E88D-4727-B3AF-233EFC02DD2F}" type="datetimeFigureOut">
              <a:rPr lang="de-AT" smtClean="0"/>
              <a:t>23.02.2020</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B0DAFBCF-8195-4FE6-8538-862C8AA12462}" type="slidenum">
              <a:rPr lang="de-AT" smtClean="0"/>
              <a:t>‹Nr.›</a:t>
            </a:fld>
            <a:endParaRPr lang="de-AT"/>
          </a:p>
        </p:txBody>
      </p:sp>
      <p:pic>
        <p:nvPicPr>
          <p:cNvPr id="7" name="Grafik 6">
            <a:extLst>
              <a:ext uri="{FF2B5EF4-FFF2-40B4-BE49-F238E27FC236}">
                <a16:creationId xmlns:a16="http://schemas.microsoft.com/office/drawing/2014/main" id="{B4082ABE-DFA8-43F1-A096-DE2DE583E23D}"/>
              </a:ext>
            </a:extLst>
          </p:cNvPr>
          <p:cNvPicPr>
            <a:picLocks noChangeAspect="1"/>
          </p:cNvPicPr>
          <p:nvPr userDrawn="1"/>
        </p:nvPicPr>
        <p:blipFill>
          <a:blip r:embed="rId2"/>
          <a:stretch>
            <a:fillRect/>
          </a:stretch>
        </p:blipFill>
        <p:spPr>
          <a:xfrm>
            <a:off x="4" y="6090082"/>
            <a:ext cx="620879" cy="767918"/>
          </a:xfrm>
          <a:prstGeom prst="rect">
            <a:avLst/>
          </a:prstGeom>
        </p:spPr>
      </p:pic>
    </p:spTree>
    <p:extLst>
      <p:ext uri="{BB962C8B-B14F-4D97-AF65-F5344CB8AC3E}">
        <p14:creationId xmlns:p14="http://schemas.microsoft.com/office/powerpoint/2010/main" val="2983068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0A2BB4B-E88D-4727-B3AF-233EFC02DD2F}" type="datetimeFigureOut">
              <a:rPr lang="de-AT" smtClean="0"/>
              <a:t>23.02.2020</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B0DAFBCF-8195-4FE6-8538-862C8AA12462}" type="slidenum">
              <a:rPr lang="de-AT" smtClean="0"/>
              <a:t>‹Nr.›</a:t>
            </a:fld>
            <a:endParaRPr lang="de-AT"/>
          </a:p>
        </p:txBody>
      </p:sp>
      <p:pic>
        <p:nvPicPr>
          <p:cNvPr id="7" name="Grafik 6" descr="Ein Bild, das Blume enthält.&#10;&#10;Automatisch generierte Beschreibung">
            <a:extLst>
              <a:ext uri="{FF2B5EF4-FFF2-40B4-BE49-F238E27FC236}">
                <a16:creationId xmlns:a16="http://schemas.microsoft.com/office/drawing/2014/main" id="{E8012495-26B5-419E-8545-A3AB8F3685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6063455"/>
            <a:ext cx="642413" cy="794551"/>
          </a:xfrm>
          <a:prstGeom prst="rect">
            <a:avLst/>
          </a:prstGeom>
        </p:spPr>
      </p:pic>
    </p:spTree>
    <p:extLst>
      <p:ext uri="{BB962C8B-B14F-4D97-AF65-F5344CB8AC3E}">
        <p14:creationId xmlns:p14="http://schemas.microsoft.com/office/powerpoint/2010/main" val="3276968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0A2BB4B-E88D-4727-B3AF-233EFC02DD2F}" type="datetimeFigureOut">
              <a:rPr lang="de-AT" smtClean="0"/>
              <a:t>23.02.2020</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B0DAFBCF-8195-4FE6-8538-862C8AA12462}" type="slidenum">
              <a:rPr lang="de-AT" smtClean="0"/>
              <a:t>‹Nr.›</a:t>
            </a:fld>
            <a:endParaRPr lang="de-AT"/>
          </a:p>
        </p:txBody>
      </p:sp>
      <p:pic>
        <p:nvPicPr>
          <p:cNvPr id="7" name="Grafik 6" descr="Ein Bild, das Blume enthält.&#10;&#10;Automatisch generierte Beschreibung">
            <a:extLst>
              <a:ext uri="{FF2B5EF4-FFF2-40B4-BE49-F238E27FC236}">
                <a16:creationId xmlns:a16="http://schemas.microsoft.com/office/drawing/2014/main" id="{9CA4C617-0F87-4F08-B7DE-EA0520D3D0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33" y="6020374"/>
            <a:ext cx="677246" cy="837633"/>
          </a:xfrm>
          <a:prstGeom prst="rect">
            <a:avLst/>
          </a:prstGeom>
        </p:spPr>
      </p:pic>
    </p:spTree>
    <p:extLst>
      <p:ext uri="{BB962C8B-B14F-4D97-AF65-F5344CB8AC3E}">
        <p14:creationId xmlns:p14="http://schemas.microsoft.com/office/powerpoint/2010/main" val="193599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50A2BB4B-E88D-4727-B3AF-233EFC02DD2F}" type="datetimeFigureOut">
              <a:rPr lang="de-AT" smtClean="0"/>
              <a:t>23.02.2020</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B0DAFBCF-8195-4FE6-8538-862C8AA12462}" type="slidenum">
              <a:rPr lang="de-AT" smtClean="0"/>
              <a:t>‹Nr.›</a:t>
            </a:fld>
            <a:endParaRPr lang="de-AT"/>
          </a:p>
        </p:txBody>
      </p:sp>
      <p:pic>
        <p:nvPicPr>
          <p:cNvPr id="8" name="Grafik 7" descr="Ein Bild, das Blume enthält.&#10;&#10;Automatisch generierte Beschreibung">
            <a:extLst>
              <a:ext uri="{FF2B5EF4-FFF2-40B4-BE49-F238E27FC236}">
                <a16:creationId xmlns:a16="http://schemas.microsoft.com/office/drawing/2014/main" id="{741E92C8-E216-4EB9-8C9B-5BB4E22755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79" y="6001311"/>
            <a:ext cx="692658" cy="856695"/>
          </a:xfrm>
          <a:prstGeom prst="rect">
            <a:avLst/>
          </a:prstGeom>
        </p:spPr>
      </p:pic>
    </p:spTree>
    <p:extLst>
      <p:ext uri="{BB962C8B-B14F-4D97-AF65-F5344CB8AC3E}">
        <p14:creationId xmlns:p14="http://schemas.microsoft.com/office/powerpoint/2010/main" val="416443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0A2BB4B-E88D-4727-B3AF-233EFC02DD2F}" type="datetimeFigureOut">
              <a:rPr lang="de-AT" smtClean="0"/>
              <a:t>23.02.2020</a:t>
            </a:fld>
            <a:endParaRPr lang="de-AT"/>
          </a:p>
        </p:txBody>
      </p:sp>
      <p:sp>
        <p:nvSpPr>
          <p:cNvPr id="8" name="Footer Placeholder 7"/>
          <p:cNvSpPr>
            <a:spLocks noGrp="1"/>
          </p:cNvSpPr>
          <p:nvPr>
            <p:ph type="ftr" sz="quarter" idx="11"/>
          </p:nvPr>
        </p:nvSpPr>
        <p:spPr/>
        <p:txBody>
          <a:bodyPr/>
          <a:lstStyle/>
          <a:p>
            <a:endParaRPr lang="de-AT"/>
          </a:p>
        </p:txBody>
      </p:sp>
      <p:sp>
        <p:nvSpPr>
          <p:cNvPr id="9" name="Slide Number Placeholder 8"/>
          <p:cNvSpPr>
            <a:spLocks noGrp="1"/>
          </p:cNvSpPr>
          <p:nvPr>
            <p:ph type="sldNum" sz="quarter" idx="12"/>
          </p:nvPr>
        </p:nvSpPr>
        <p:spPr/>
        <p:txBody>
          <a:bodyPr/>
          <a:lstStyle/>
          <a:p>
            <a:fld id="{B0DAFBCF-8195-4FE6-8538-862C8AA12462}" type="slidenum">
              <a:rPr lang="de-AT" smtClean="0"/>
              <a:t>‹Nr.›</a:t>
            </a:fld>
            <a:endParaRPr lang="de-AT"/>
          </a:p>
        </p:txBody>
      </p:sp>
      <p:pic>
        <p:nvPicPr>
          <p:cNvPr id="10" name="Grafik 9">
            <a:extLst>
              <a:ext uri="{FF2B5EF4-FFF2-40B4-BE49-F238E27FC236}">
                <a16:creationId xmlns:a16="http://schemas.microsoft.com/office/drawing/2014/main" id="{61E28F22-4C14-46A4-A5E3-635FC3DE8294}"/>
              </a:ext>
            </a:extLst>
          </p:cNvPr>
          <p:cNvPicPr>
            <a:picLocks noChangeAspect="1"/>
          </p:cNvPicPr>
          <p:nvPr userDrawn="1"/>
        </p:nvPicPr>
        <p:blipFill>
          <a:blip r:embed="rId2"/>
          <a:stretch>
            <a:fillRect/>
          </a:stretch>
        </p:blipFill>
        <p:spPr>
          <a:xfrm>
            <a:off x="-384" y="6098966"/>
            <a:ext cx="613703" cy="759041"/>
          </a:xfrm>
          <a:prstGeom prst="rect">
            <a:avLst/>
          </a:prstGeom>
        </p:spPr>
      </p:pic>
    </p:spTree>
    <p:extLst>
      <p:ext uri="{BB962C8B-B14F-4D97-AF65-F5344CB8AC3E}">
        <p14:creationId xmlns:p14="http://schemas.microsoft.com/office/powerpoint/2010/main" val="438088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50A2BB4B-E88D-4727-B3AF-233EFC02DD2F}" type="datetimeFigureOut">
              <a:rPr lang="de-AT" smtClean="0"/>
              <a:t>23.02.2020</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p:txBody>
          <a:bodyPr/>
          <a:lstStyle/>
          <a:p>
            <a:fld id="{B0DAFBCF-8195-4FE6-8538-862C8AA12462}" type="slidenum">
              <a:rPr lang="de-AT" smtClean="0"/>
              <a:t>‹Nr.›</a:t>
            </a:fld>
            <a:endParaRPr lang="de-AT"/>
          </a:p>
        </p:txBody>
      </p:sp>
      <p:pic>
        <p:nvPicPr>
          <p:cNvPr id="6" name="Grafik 5">
            <a:extLst>
              <a:ext uri="{FF2B5EF4-FFF2-40B4-BE49-F238E27FC236}">
                <a16:creationId xmlns:a16="http://schemas.microsoft.com/office/drawing/2014/main" id="{315FABC5-4033-4F55-960A-2BA2E6FE6E40}"/>
              </a:ext>
            </a:extLst>
          </p:cNvPr>
          <p:cNvPicPr>
            <a:picLocks noChangeAspect="1"/>
          </p:cNvPicPr>
          <p:nvPr userDrawn="1"/>
        </p:nvPicPr>
        <p:blipFill>
          <a:blip r:embed="rId2"/>
          <a:stretch>
            <a:fillRect/>
          </a:stretch>
        </p:blipFill>
        <p:spPr>
          <a:xfrm>
            <a:off x="38278" y="6019065"/>
            <a:ext cx="590375" cy="730189"/>
          </a:xfrm>
          <a:prstGeom prst="rect">
            <a:avLst/>
          </a:prstGeom>
        </p:spPr>
      </p:pic>
    </p:spTree>
    <p:extLst>
      <p:ext uri="{BB962C8B-B14F-4D97-AF65-F5344CB8AC3E}">
        <p14:creationId xmlns:p14="http://schemas.microsoft.com/office/powerpoint/2010/main" val="123805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2BB4B-E88D-4727-B3AF-233EFC02DD2F}" type="datetimeFigureOut">
              <a:rPr lang="de-AT" smtClean="0"/>
              <a:t>23.02.2020</a:t>
            </a:fld>
            <a:endParaRPr lang="de-AT"/>
          </a:p>
        </p:txBody>
      </p:sp>
      <p:sp>
        <p:nvSpPr>
          <p:cNvPr id="3" name="Footer Placeholder 2"/>
          <p:cNvSpPr>
            <a:spLocks noGrp="1"/>
          </p:cNvSpPr>
          <p:nvPr>
            <p:ph type="ftr" sz="quarter" idx="11"/>
          </p:nvPr>
        </p:nvSpPr>
        <p:spPr/>
        <p:txBody>
          <a:bodyPr/>
          <a:lstStyle/>
          <a:p>
            <a:endParaRPr lang="de-AT"/>
          </a:p>
        </p:txBody>
      </p:sp>
      <p:sp>
        <p:nvSpPr>
          <p:cNvPr id="4" name="Slide Number Placeholder 3"/>
          <p:cNvSpPr>
            <a:spLocks noGrp="1"/>
          </p:cNvSpPr>
          <p:nvPr>
            <p:ph type="sldNum" sz="quarter" idx="12"/>
          </p:nvPr>
        </p:nvSpPr>
        <p:spPr/>
        <p:txBody>
          <a:bodyPr/>
          <a:lstStyle/>
          <a:p>
            <a:fld id="{B0DAFBCF-8195-4FE6-8538-862C8AA12462}" type="slidenum">
              <a:rPr lang="de-AT" smtClean="0"/>
              <a:t>‹Nr.›</a:t>
            </a:fld>
            <a:endParaRPr lang="de-AT"/>
          </a:p>
        </p:txBody>
      </p:sp>
      <p:pic>
        <p:nvPicPr>
          <p:cNvPr id="5" name="Grafik 4" descr="Ein Bild, das Blume enthält.&#10;&#10;Automatisch generierte Beschreibung">
            <a:extLst>
              <a:ext uri="{FF2B5EF4-FFF2-40B4-BE49-F238E27FC236}">
                <a16:creationId xmlns:a16="http://schemas.microsoft.com/office/drawing/2014/main" id="{E315914B-88F1-4537-A4F9-264378760F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6079213"/>
            <a:ext cx="632405" cy="782172"/>
          </a:xfrm>
          <a:prstGeom prst="rect">
            <a:avLst/>
          </a:prstGeom>
        </p:spPr>
      </p:pic>
    </p:spTree>
    <p:extLst>
      <p:ext uri="{BB962C8B-B14F-4D97-AF65-F5344CB8AC3E}">
        <p14:creationId xmlns:p14="http://schemas.microsoft.com/office/powerpoint/2010/main" val="1979411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0A2BB4B-E88D-4727-B3AF-233EFC02DD2F}" type="datetimeFigureOut">
              <a:rPr lang="de-AT" smtClean="0"/>
              <a:t>23.02.2020</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B0DAFBCF-8195-4FE6-8538-862C8AA12462}" type="slidenum">
              <a:rPr lang="de-AT" smtClean="0"/>
              <a:t>‹Nr.›</a:t>
            </a:fld>
            <a:endParaRPr lang="de-AT"/>
          </a:p>
        </p:txBody>
      </p:sp>
      <p:pic>
        <p:nvPicPr>
          <p:cNvPr id="8" name="Grafik 7" descr="Ein Bild, das Blume enthält.&#10;&#10;Automatisch generierte Beschreibung">
            <a:extLst>
              <a:ext uri="{FF2B5EF4-FFF2-40B4-BE49-F238E27FC236}">
                <a16:creationId xmlns:a16="http://schemas.microsoft.com/office/drawing/2014/main" id="{6BD7DA2C-0A82-46B0-824F-C9BF0D1767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0477"/>
            <a:ext cx="628650" cy="777529"/>
          </a:xfrm>
          <a:prstGeom prst="rect">
            <a:avLst/>
          </a:prstGeom>
        </p:spPr>
      </p:pic>
    </p:spTree>
    <p:extLst>
      <p:ext uri="{BB962C8B-B14F-4D97-AF65-F5344CB8AC3E}">
        <p14:creationId xmlns:p14="http://schemas.microsoft.com/office/powerpoint/2010/main" val="1317363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0A2BB4B-E88D-4727-B3AF-233EFC02DD2F}" type="datetimeFigureOut">
              <a:rPr lang="de-AT" smtClean="0"/>
              <a:t>23.02.2020</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B0DAFBCF-8195-4FE6-8538-862C8AA12462}" type="slidenum">
              <a:rPr lang="de-AT" smtClean="0"/>
              <a:t>‹Nr.›</a:t>
            </a:fld>
            <a:endParaRPr lang="de-AT"/>
          </a:p>
        </p:txBody>
      </p:sp>
      <p:pic>
        <p:nvPicPr>
          <p:cNvPr id="8" name="Grafik 7">
            <a:extLst>
              <a:ext uri="{FF2B5EF4-FFF2-40B4-BE49-F238E27FC236}">
                <a16:creationId xmlns:a16="http://schemas.microsoft.com/office/drawing/2014/main" id="{830FF12D-7385-4782-8122-491EF988907C}"/>
              </a:ext>
            </a:extLst>
          </p:cNvPr>
          <p:cNvPicPr>
            <a:picLocks noChangeAspect="1"/>
          </p:cNvPicPr>
          <p:nvPr userDrawn="1"/>
        </p:nvPicPr>
        <p:blipFill>
          <a:blip r:embed="rId2"/>
          <a:stretch>
            <a:fillRect/>
          </a:stretch>
        </p:blipFill>
        <p:spPr>
          <a:xfrm>
            <a:off x="1" y="6077302"/>
            <a:ext cx="628650" cy="777529"/>
          </a:xfrm>
          <a:prstGeom prst="rect">
            <a:avLst/>
          </a:prstGeom>
        </p:spPr>
      </p:pic>
    </p:spTree>
    <p:extLst>
      <p:ext uri="{BB962C8B-B14F-4D97-AF65-F5344CB8AC3E}">
        <p14:creationId xmlns:p14="http://schemas.microsoft.com/office/powerpoint/2010/main" val="3497911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A2BB4B-E88D-4727-B3AF-233EFC02DD2F}" type="datetimeFigureOut">
              <a:rPr lang="de-AT" smtClean="0"/>
              <a:t>23.02.2020</a:t>
            </a:fld>
            <a:endParaRPr lang="de-A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AT"/>
              <a:t>Zentrum für Getrennte und Alleinerziehende</a:t>
            </a:r>
            <a:endParaRPr lang="de-AT"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DAFBCF-8195-4FE6-8538-862C8AA12462}" type="slidenum">
              <a:rPr lang="de-AT" smtClean="0"/>
              <a:t>‹Nr.›</a:t>
            </a:fld>
            <a:endParaRPr lang="de-AT"/>
          </a:p>
        </p:txBody>
      </p:sp>
      <p:pic>
        <p:nvPicPr>
          <p:cNvPr id="7" name="Grafik 6">
            <a:extLst>
              <a:ext uri="{FF2B5EF4-FFF2-40B4-BE49-F238E27FC236}">
                <a16:creationId xmlns:a16="http://schemas.microsoft.com/office/drawing/2014/main" id="{04489484-239E-42E6-95C2-C0501E80CBD9}"/>
              </a:ext>
            </a:extLst>
          </p:cNvPr>
          <p:cNvPicPr>
            <a:picLocks noChangeAspect="1"/>
          </p:cNvPicPr>
          <p:nvPr userDrawn="1"/>
        </p:nvPicPr>
        <p:blipFill>
          <a:blip r:embed="rId13"/>
          <a:stretch>
            <a:fillRect/>
          </a:stretch>
        </p:blipFill>
        <p:spPr>
          <a:xfrm>
            <a:off x="0" y="6080472"/>
            <a:ext cx="628650" cy="777528"/>
          </a:xfrm>
          <a:prstGeom prst="rect">
            <a:avLst/>
          </a:prstGeom>
        </p:spPr>
      </p:pic>
    </p:spTree>
    <p:extLst>
      <p:ext uri="{BB962C8B-B14F-4D97-AF65-F5344CB8AC3E}">
        <p14:creationId xmlns:p14="http://schemas.microsoft.com/office/powerpoint/2010/main" val="3092431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mailto:office@alleinerziehen-juno.at"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3BF8BB-82E5-48E0-AA64-CA2BB5F073A3}"/>
              </a:ext>
            </a:extLst>
          </p:cNvPr>
          <p:cNvSpPr>
            <a:spLocks noGrp="1"/>
          </p:cNvSpPr>
          <p:nvPr>
            <p:ph type="ctrTitle"/>
          </p:nvPr>
        </p:nvSpPr>
        <p:spPr>
          <a:xfrm>
            <a:off x="685800" y="1136430"/>
            <a:ext cx="7315200" cy="2959051"/>
          </a:xfrm>
        </p:spPr>
        <p:txBody>
          <a:bodyPr>
            <a:normAutofit fontScale="90000"/>
          </a:bodyPr>
          <a:lstStyle/>
          <a:p>
            <a:r>
              <a:rPr lang="de-AT" dirty="0"/>
              <a:t>Die Wohnsituation und </a:t>
            </a:r>
            <a:br>
              <a:rPr lang="de-AT" dirty="0"/>
            </a:br>
            <a:r>
              <a:rPr lang="de-AT" dirty="0"/>
              <a:t>-bedürfnisse von Alleinerziehenden in Wien</a:t>
            </a:r>
          </a:p>
        </p:txBody>
      </p:sp>
      <p:sp>
        <p:nvSpPr>
          <p:cNvPr id="3" name="Untertitel 2">
            <a:extLst>
              <a:ext uri="{FF2B5EF4-FFF2-40B4-BE49-F238E27FC236}">
                <a16:creationId xmlns:a16="http://schemas.microsoft.com/office/drawing/2014/main" id="{2E2A133B-2C08-416A-B1BB-AF3F2218A37B}"/>
              </a:ext>
            </a:extLst>
          </p:cNvPr>
          <p:cNvSpPr>
            <a:spLocks noGrp="1"/>
          </p:cNvSpPr>
          <p:nvPr>
            <p:ph type="subTitle" idx="1"/>
          </p:nvPr>
        </p:nvSpPr>
        <p:spPr>
          <a:xfrm>
            <a:off x="1044526" y="5487108"/>
            <a:ext cx="6858000" cy="1655762"/>
          </a:xfrm>
        </p:spPr>
        <p:txBody>
          <a:bodyPr/>
          <a:lstStyle/>
          <a:p>
            <a:r>
              <a:rPr lang="de-AT" dirty="0"/>
              <a:t>durchgeführt von JUNO im Auftrag der MA 50</a:t>
            </a:r>
          </a:p>
          <a:p>
            <a:r>
              <a:rPr lang="de-AT" sz="1600" dirty="0"/>
              <a:t>Mag. Sarah Zeller, Raphaela Kohout MA, Sophia Kastner MA </a:t>
            </a:r>
          </a:p>
        </p:txBody>
      </p:sp>
    </p:spTree>
    <p:extLst>
      <p:ext uri="{BB962C8B-B14F-4D97-AF65-F5344CB8AC3E}">
        <p14:creationId xmlns:p14="http://schemas.microsoft.com/office/powerpoint/2010/main" val="438026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0"/>
            <a:ext cx="9200271" cy="584775"/>
          </a:xfrm>
          <a:solidFill>
            <a:schemeClr val="bg1">
              <a:lumMod val="95000"/>
            </a:schemeClr>
          </a:solidFill>
        </p:spPr>
        <p:txBody>
          <a:bodyPr>
            <a:normAutofit fontScale="90000"/>
          </a:bodyPr>
          <a:lstStyle/>
          <a:p>
            <a:r>
              <a:rPr lang="de-DE" sz="3600" b="1" dirty="0"/>
              <a:t>Eigenes Schlafzimmer Eltern / Rückzugsraum </a:t>
            </a:r>
          </a:p>
        </p:txBody>
      </p:sp>
      <p:sp>
        <p:nvSpPr>
          <p:cNvPr id="7" name="Rechteck 6">
            <a:extLst>
              <a:ext uri="{FF2B5EF4-FFF2-40B4-BE49-F238E27FC236}">
                <a16:creationId xmlns:a16="http://schemas.microsoft.com/office/drawing/2014/main" id="{2BDA6803-136A-4CDD-8424-8B0A4E1D7354}"/>
              </a:ext>
            </a:extLst>
          </p:cNvPr>
          <p:cNvSpPr/>
          <p:nvPr/>
        </p:nvSpPr>
        <p:spPr>
          <a:xfrm>
            <a:off x="1350498" y="1043221"/>
            <a:ext cx="8454683" cy="307777"/>
          </a:xfrm>
          <a:prstGeom prst="rect">
            <a:avLst/>
          </a:prstGeom>
        </p:spPr>
        <p:txBody>
          <a:bodyPr wrap="square">
            <a:spAutoFit/>
          </a:bodyPr>
          <a:lstStyle/>
          <a:p>
            <a:r>
              <a:rPr lang="de-DE" sz="1400" b="1" dirty="0">
                <a:solidFill>
                  <a:srgbClr val="000000"/>
                </a:solidFill>
                <a:latin typeface="Arial" panose="020B0604020202020204" pitchFamily="34" charset="0"/>
              </a:rPr>
              <a:t>Frage: Haben Sie ein eigenes Schlafzimmer, das nicht das Wohnzimmer ist?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10" name="Diagramm 9">
            <a:extLst>
              <a:ext uri="{FF2B5EF4-FFF2-40B4-BE49-F238E27FC236}">
                <a16:creationId xmlns:a16="http://schemas.microsoft.com/office/drawing/2014/main" id="{D480D05D-A5C0-427C-B4F6-B64EE9EF480E}"/>
              </a:ext>
            </a:extLst>
          </p:cNvPr>
          <p:cNvGraphicFramePr>
            <a:graphicFrameLocks/>
          </p:cNvGraphicFramePr>
          <p:nvPr>
            <p:extLst>
              <p:ext uri="{D42A27DB-BD31-4B8C-83A1-F6EECF244321}">
                <p14:modId xmlns:p14="http://schemas.microsoft.com/office/powerpoint/2010/main" val="4267326062"/>
              </p:ext>
            </p:extLst>
          </p:nvPr>
        </p:nvGraphicFramePr>
        <p:xfrm>
          <a:off x="464235" y="1669268"/>
          <a:ext cx="7659860" cy="41455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0036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0"/>
            <a:ext cx="9144000" cy="640151"/>
          </a:xfrm>
          <a:solidFill>
            <a:schemeClr val="bg1">
              <a:lumMod val="95000"/>
            </a:schemeClr>
          </a:solidFill>
        </p:spPr>
        <p:txBody>
          <a:bodyPr>
            <a:normAutofit/>
          </a:bodyPr>
          <a:lstStyle/>
          <a:p>
            <a:r>
              <a:rPr lang="de-DE" sz="3200" b="1" dirty="0"/>
              <a:t>Fehlende Rückzugsmöglichkeiten</a:t>
            </a:r>
          </a:p>
        </p:txBody>
      </p:sp>
      <p:sp>
        <p:nvSpPr>
          <p:cNvPr id="8" name="Textfeld 7">
            <a:extLst>
              <a:ext uri="{FF2B5EF4-FFF2-40B4-BE49-F238E27FC236}">
                <a16:creationId xmlns:a16="http://schemas.microsoft.com/office/drawing/2014/main" id="{6D18C2E0-D40F-4E91-8B93-A23E57275122}"/>
              </a:ext>
            </a:extLst>
          </p:cNvPr>
          <p:cNvSpPr txBox="1"/>
          <p:nvPr/>
        </p:nvSpPr>
        <p:spPr>
          <a:xfrm>
            <a:off x="812292" y="6548545"/>
            <a:ext cx="8064421" cy="246221"/>
          </a:xfrm>
          <a:prstGeom prst="rect">
            <a:avLst/>
          </a:prstGeom>
          <a:noFill/>
        </p:spPr>
        <p:txBody>
          <a:bodyPr wrap="square" rtlCol="0">
            <a:spAutoFit/>
          </a:bodyPr>
          <a:lstStyle/>
          <a:p>
            <a:r>
              <a:rPr lang="de-DE" sz="1000" dirty="0"/>
              <a:t>JUNO im Auftrag der MA 50 2019: Wohnsituation und Wohnbedürfnisse von Alleinerziehenden in Wien. Zehn qualitative problemzentrierte Interviews.</a:t>
            </a:r>
          </a:p>
        </p:txBody>
      </p:sp>
      <p:sp>
        <p:nvSpPr>
          <p:cNvPr id="3" name="Textfeld 2">
            <a:extLst>
              <a:ext uri="{FF2B5EF4-FFF2-40B4-BE49-F238E27FC236}">
                <a16:creationId xmlns:a16="http://schemas.microsoft.com/office/drawing/2014/main" id="{540E34AF-1940-4E37-A777-B9574351DB09}"/>
              </a:ext>
            </a:extLst>
          </p:cNvPr>
          <p:cNvSpPr txBox="1"/>
          <p:nvPr/>
        </p:nvSpPr>
        <p:spPr>
          <a:xfrm>
            <a:off x="851095" y="640151"/>
            <a:ext cx="7441809" cy="5078313"/>
          </a:xfrm>
          <a:prstGeom prst="rect">
            <a:avLst/>
          </a:prstGeom>
          <a:noFill/>
        </p:spPr>
        <p:txBody>
          <a:bodyPr wrap="square" rtlCol="0">
            <a:spAutoFit/>
          </a:bodyPr>
          <a:lstStyle/>
          <a:p>
            <a:endParaRPr lang="de-DE" sz="2400" dirty="0"/>
          </a:p>
          <a:p>
            <a:pPr marL="285750" indent="-285750">
              <a:buFont typeface="Symbol" panose="05050102010706020507" pitchFamily="18" charset="2"/>
              <a:buChar char="-"/>
            </a:pPr>
            <a:r>
              <a:rPr lang="de-DE" sz="2000" b="1" dirty="0"/>
              <a:t>Streitigkeiten</a:t>
            </a:r>
            <a:r>
              <a:rPr lang="de-DE" sz="2000" dirty="0"/>
              <a:t> aufgrund fehlender Rückzugsmöglichkeiten</a:t>
            </a:r>
          </a:p>
          <a:p>
            <a:pPr marL="285750" indent="-285750">
              <a:buFont typeface="Symbol" panose="05050102010706020507" pitchFamily="18" charset="2"/>
              <a:buChar char="-"/>
            </a:pPr>
            <a:r>
              <a:rPr lang="de-DE" sz="2000" b="1" dirty="0"/>
              <a:t>Schwierigkeit</a:t>
            </a:r>
            <a:r>
              <a:rPr lang="de-DE" sz="2000" dirty="0"/>
              <a:t>, </a:t>
            </a:r>
            <a:r>
              <a:rPr lang="de-DE" sz="2000" b="1" dirty="0"/>
              <a:t>neue Partnerschaft</a:t>
            </a:r>
            <a:r>
              <a:rPr lang="de-DE" sz="2000" dirty="0"/>
              <a:t> einzugehen</a:t>
            </a:r>
          </a:p>
          <a:p>
            <a:pPr marL="285750" indent="-285750">
              <a:buFont typeface="Symbol" panose="05050102010706020507" pitchFamily="18" charset="2"/>
              <a:buChar char="-"/>
            </a:pPr>
            <a:r>
              <a:rPr lang="de-DE" sz="2000" b="1" dirty="0"/>
              <a:t>Gemeinsame Schlafzimmer</a:t>
            </a:r>
          </a:p>
          <a:p>
            <a:pPr marL="285750" indent="-285750">
              <a:buFont typeface="Symbol" panose="05050102010706020507" pitchFamily="18" charset="2"/>
              <a:buChar char="-"/>
            </a:pPr>
            <a:r>
              <a:rPr lang="de-DE" sz="2000" b="1" dirty="0"/>
              <a:t>Möglichkeit für Besuch ist eingeschränkt</a:t>
            </a:r>
            <a:r>
              <a:rPr lang="de-DE" sz="2000" dirty="0"/>
              <a:t> (sowohl für Kinder als auch für Erwachsene)</a:t>
            </a:r>
          </a:p>
          <a:p>
            <a:pPr marL="285750" indent="-285750">
              <a:buFont typeface="Symbol" panose="05050102010706020507" pitchFamily="18" charset="2"/>
              <a:buChar char="-"/>
            </a:pPr>
            <a:r>
              <a:rPr lang="de-DE" sz="2000" b="1" dirty="0"/>
              <a:t>Pubertierenden Jugendlichen </a:t>
            </a:r>
            <a:r>
              <a:rPr lang="de-DE" sz="2000" dirty="0"/>
              <a:t>fehlt </a:t>
            </a:r>
            <a:r>
              <a:rPr lang="de-DE" sz="2000" b="1" dirty="0"/>
              <a:t>eigener Raum </a:t>
            </a:r>
            <a:r>
              <a:rPr lang="de-DE" sz="2000" dirty="0"/>
              <a:t>(Genderaspekt)</a:t>
            </a:r>
          </a:p>
          <a:p>
            <a:pPr marL="285750" indent="-285750">
              <a:buFont typeface="Symbol" panose="05050102010706020507" pitchFamily="18" charset="2"/>
              <a:buChar char="-"/>
            </a:pPr>
            <a:r>
              <a:rPr lang="de-DE" sz="2000" b="1" dirty="0"/>
              <a:t>Unordnung</a:t>
            </a:r>
            <a:r>
              <a:rPr lang="de-DE" sz="2000" dirty="0"/>
              <a:t> aufgrund </a:t>
            </a:r>
            <a:r>
              <a:rPr lang="de-DE" sz="2000" b="1" dirty="0"/>
              <a:t>fehlenden Stauraums und Platzmangels</a:t>
            </a:r>
          </a:p>
          <a:p>
            <a:pPr marL="285750" indent="-285750">
              <a:buFont typeface="Symbol" panose="05050102010706020507" pitchFamily="18" charset="2"/>
              <a:buChar char="-"/>
            </a:pPr>
            <a:r>
              <a:rPr lang="de-DE" sz="2000" b="1" dirty="0"/>
              <a:t>Schlechtes Gewissen</a:t>
            </a:r>
            <a:r>
              <a:rPr lang="de-DE" sz="2000" dirty="0"/>
              <a:t>, weil den Kindern </a:t>
            </a:r>
            <a:r>
              <a:rPr lang="de-DE" sz="2000" b="1" dirty="0"/>
              <a:t>kein eigenes Zimmer geboten</a:t>
            </a:r>
            <a:r>
              <a:rPr lang="de-DE" sz="2000" dirty="0"/>
              <a:t> werden kann </a:t>
            </a:r>
          </a:p>
          <a:p>
            <a:pPr marL="285750" indent="-285750">
              <a:buFont typeface="Symbol" panose="05050102010706020507" pitchFamily="18" charset="2"/>
              <a:buChar char="-"/>
            </a:pPr>
            <a:endParaRPr lang="de-DE" sz="2400" dirty="0"/>
          </a:p>
          <a:p>
            <a:pPr marL="285750" indent="-285750">
              <a:buFont typeface="Symbol" panose="05050102010706020507" pitchFamily="18" charset="2"/>
              <a:buChar char="-"/>
            </a:pPr>
            <a:endParaRPr lang="de-DE" sz="2400"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p:txBody>
      </p:sp>
      <p:sp>
        <p:nvSpPr>
          <p:cNvPr id="9" name="Textfeld 8">
            <a:extLst>
              <a:ext uri="{FF2B5EF4-FFF2-40B4-BE49-F238E27FC236}">
                <a16:creationId xmlns:a16="http://schemas.microsoft.com/office/drawing/2014/main" id="{5E2A5033-DB82-4303-BD93-CFE2B66CEF32}"/>
              </a:ext>
            </a:extLst>
          </p:cNvPr>
          <p:cNvSpPr txBox="1"/>
          <p:nvPr/>
        </p:nvSpPr>
        <p:spPr>
          <a:xfrm>
            <a:off x="812292" y="4348252"/>
            <a:ext cx="8159492" cy="1646605"/>
          </a:xfrm>
          <a:prstGeom prst="rect">
            <a:avLst/>
          </a:prstGeom>
          <a:solidFill>
            <a:schemeClr val="accent5">
              <a:lumMod val="40000"/>
              <a:lumOff val="60000"/>
            </a:schemeClr>
          </a:solidFill>
        </p:spPr>
        <p:txBody>
          <a:bodyPr wrap="square" rtlCol="0">
            <a:spAutoFit/>
          </a:bodyPr>
          <a:lstStyle/>
          <a:p>
            <a:pPr>
              <a:spcAft>
                <a:spcPts val="600"/>
              </a:spcAft>
            </a:pPr>
            <a:r>
              <a:rPr lang="de-DE" sz="1600" i="1" dirty="0">
                <a:latin typeface="Arial" panose="020B0604020202020204" pitchFamily="34" charset="0"/>
                <a:cs typeface="Arial" panose="020B0604020202020204" pitchFamily="34" charset="0"/>
              </a:rPr>
              <a:t>„Wir schlafen auch alle gemeinsam in einem Raum. Für die Kinder gibt es diese Möglichkeit des eigenen Zimmers auch nicht, dafür ist die Wohnung einfach zu klein.“ (IP6 Frau </a:t>
            </a:r>
            <a:r>
              <a:rPr lang="de-DE" sz="1600" i="1" dirty="0" err="1">
                <a:latin typeface="Arial" panose="020B0604020202020204" pitchFamily="34" charset="0"/>
                <a:cs typeface="Arial" panose="020B0604020202020204" pitchFamily="34" charset="0"/>
              </a:rPr>
              <a:t>Ibori</a:t>
            </a:r>
            <a:r>
              <a:rPr lang="de-DE" sz="1600" i="1" dirty="0">
                <a:latin typeface="Arial" panose="020B0604020202020204" pitchFamily="34" charset="0"/>
                <a:cs typeface="Arial" panose="020B0604020202020204" pitchFamily="34" charset="0"/>
              </a:rPr>
              <a:t>)</a:t>
            </a:r>
          </a:p>
          <a:p>
            <a:pPr>
              <a:spcAft>
                <a:spcPts val="600"/>
              </a:spcAft>
            </a:pPr>
            <a:r>
              <a:rPr lang="de-DE" sz="1600" i="1" dirty="0">
                <a:latin typeface="Arial" panose="020B0604020202020204" pitchFamily="34" charset="0"/>
                <a:cs typeface="Arial" panose="020B0604020202020204" pitchFamily="34" charset="0"/>
              </a:rPr>
              <a:t>„Es </a:t>
            </a:r>
            <a:r>
              <a:rPr lang="de-DE" sz="1600" i="1">
                <a:latin typeface="Arial" panose="020B0604020202020204" pitchFamily="34" charset="0"/>
                <a:cs typeface="Arial" panose="020B0604020202020204" pitchFamily="34" charset="0"/>
              </a:rPr>
              <a:t>gibt keinen </a:t>
            </a:r>
            <a:r>
              <a:rPr lang="de-DE" sz="1600" i="1" dirty="0">
                <a:latin typeface="Arial" panose="020B0604020202020204" pitchFamily="34" charset="0"/>
                <a:cs typeface="Arial" panose="020B0604020202020204" pitchFamily="34" charset="0"/>
              </a:rPr>
              <a:t>Rückzugsort für mich. Auch bei den Kindern hat nur der 17-Jährige sein eigenes Zimmer, das ist das große Manko, das kann ich nicht jedem bieten. Ich habe meine Entspannungszeit in der Arbeit.“ (IP1 Herr Dobner)</a:t>
            </a:r>
          </a:p>
        </p:txBody>
      </p:sp>
      <p:sp>
        <p:nvSpPr>
          <p:cNvPr id="4" name="Textfeld 3"/>
          <p:cNvSpPr txBox="1"/>
          <p:nvPr/>
        </p:nvSpPr>
        <p:spPr>
          <a:xfrm>
            <a:off x="953037" y="6161139"/>
            <a:ext cx="7740202" cy="338554"/>
          </a:xfrm>
          <a:prstGeom prst="rect">
            <a:avLst/>
          </a:prstGeom>
          <a:noFill/>
        </p:spPr>
        <p:txBody>
          <a:bodyPr wrap="square" rtlCol="0">
            <a:spAutoFit/>
          </a:bodyPr>
          <a:lstStyle/>
          <a:p>
            <a:r>
              <a:rPr lang="de-DE" sz="1600" dirty="0"/>
              <a:t>Die Namen der </a:t>
            </a:r>
            <a:r>
              <a:rPr lang="de-DE" sz="1600" dirty="0" err="1"/>
              <a:t>InterviewpartnerInnen</a:t>
            </a:r>
            <a:r>
              <a:rPr lang="de-DE" sz="1600" dirty="0"/>
              <a:t> wurden anonymisiert.</a:t>
            </a:r>
            <a:endParaRPr lang="en-GB" sz="1600" dirty="0"/>
          </a:p>
        </p:txBody>
      </p:sp>
    </p:spTree>
    <p:extLst>
      <p:ext uri="{BB962C8B-B14F-4D97-AF65-F5344CB8AC3E}">
        <p14:creationId xmlns:p14="http://schemas.microsoft.com/office/powerpoint/2010/main" val="2157253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14068" y="0"/>
            <a:ext cx="9158068" cy="584775"/>
          </a:xfrm>
          <a:solidFill>
            <a:schemeClr val="bg1">
              <a:lumMod val="95000"/>
            </a:schemeClr>
          </a:solidFill>
        </p:spPr>
        <p:txBody>
          <a:bodyPr>
            <a:normAutofit fontScale="90000"/>
          </a:bodyPr>
          <a:lstStyle/>
          <a:p>
            <a:r>
              <a:rPr lang="de-DE" sz="3600" b="1" dirty="0"/>
              <a:t>Leistbarkeit von Heizkosten  </a:t>
            </a:r>
          </a:p>
        </p:txBody>
      </p:sp>
      <p:sp>
        <p:nvSpPr>
          <p:cNvPr id="7" name="Rechteck 6">
            <a:extLst>
              <a:ext uri="{FF2B5EF4-FFF2-40B4-BE49-F238E27FC236}">
                <a16:creationId xmlns:a16="http://schemas.microsoft.com/office/drawing/2014/main" id="{2BDA6803-136A-4CDD-8424-8B0A4E1D7354}"/>
              </a:ext>
            </a:extLst>
          </p:cNvPr>
          <p:cNvSpPr/>
          <p:nvPr/>
        </p:nvSpPr>
        <p:spPr>
          <a:xfrm>
            <a:off x="703385" y="1059500"/>
            <a:ext cx="8454683" cy="307777"/>
          </a:xfrm>
          <a:prstGeom prst="rect">
            <a:avLst/>
          </a:prstGeom>
        </p:spPr>
        <p:txBody>
          <a:bodyPr wrap="square">
            <a:spAutoFit/>
          </a:bodyPr>
          <a:lstStyle/>
          <a:p>
            <a:r>
              <a:rPr lang="de-DE" sz="1400" b="1" dirty="0">
                <a:solidFill>
                  <a:srgbClr val="000000"/>
                </a:solidFill>
                <a:latin typeface="Arial" panose="020B0604020202020204" pitchFamily="34" charset="0"/>
              </a:rPr>
              <a:t>Frage: Können Sie es sich leisten Ihre Wohnung bzw. Ihr Haus ausreichend zu heizen?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11" name="Diagramm 10">
            <a:extLst>
              <a:ext uri="{FF2B5EF4-FFF2-40B4-BE49-F238E27FC236}">
                <a16:creationId xmlns:a16="http://schemas.microsoft.com/office/drawing/2014/main" id="{51E12AFC-0AF8-4750-8AC4-69B2E9FE04F5}"/>
              </a:ext>
            </a:extLst>
          </p:cNvPr>
          <p:cNvGraphicFramePr>
            <a:graphicFrameLocks/>
          </p:cNvGraphicFramePr>
          <p:nvPr>
            <p:extLst>
              <p:ext uri="{D42A27DB-BD31-4B8C-83A1-F6EECF244321}">
                <p14:modId xmlns:p14="http://schemas.microsoft.com/office/powerpoint/2010/main" val="522680711"/>
              </p:ext>
            </p:extLst>
          </p:nvPr>
        </p:nvGraphicFramePr>
        <p:xfrm>
          <a:off x="703385" y="1505243"/>
          <a:ext cx="7371470" cy="43095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3883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0"/>
            <a:ext cx="9158068" cy="584775"/>
          </a:xfrm>
          <a:solidFill>
            <a:schemeClr val="bg1">
              <a:lumMod val="95000"/>
            </a:schemeClr>
          </a:solidFill>
        </p:spPr>
        <p:txBody>
          <a:bodyPr>
            <a:normAutofit fontScale="90000"/>
          </a:bodyPr>
          <a:lstStyle/>
          <a:p>
            <a:r>
              <a:rPr lang="de-DE" sz="3600" b="1" dirty="0"/>
              <a:t>Wohnbeihilfe  </a:t>
            </a:r>
          </a:p>
        </p:txBody>
      </p:sp>
      <p:sp>
        <p:nvSpPr>
          <p:cNvPr id="7" name="Rechteck 6">
            <a:extLst>
              <a:ext uri="{FF2B5EF4-FFF2-40B4-BE49-F238E27FC236}">
                <a16:creationId xmlns:a16="http://schemas.microsoft.com/office/drawing/2014/main" id="{2BDA6803-136A-4CDD-8424-8B0A4E1D7354}"/>
              </a:ext>
            </a:extLst>
          </p:cNvPr>
          <p:cNvSpPr/>
          <p:nvPr/>
        </p:nvSpPr>
        <p:spPr>
          <a:xfrm>
            <a:off x="1350498" y="1043221"/>
            <a:ext cx="8454683" cy="307777"/>
          </a:xfrm>
          <a:prstGeom prst="rect">
            <a:avLst/>
          </a:prstGeom>
        </p:spPr>
        <p:txBody>
          <a:bodyPr wrap="square">
            <a:spAutoFit/>
          </a:bodyPr>
          <a:lstStyle/>
          <a:p>
            <a:r>
              <a:rPr lang="de-DE" sz="1400" b="1" dirty="0">
                <a:solidFill>
                  <a:srgbClr val="000000"/>
                </a:solidFill>
                <a:latin typeface="Arial" panose="020B0604020202020204" pitchFamily="34" charset="0"/>
              </a:rPr>
              <a:t>Frage: Beziehen Sie Wohnbeihilfe?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6" name="Diagramm 5">
            <a:extLst>
              <a:ext uri="{FF2B5EF4-FFF2-40B4-BE49-F238E27FC236}">
                <a16:creationId xmlns:a16="http://schemas.microsoft.com/office/drawing/2014/main" id="{1345C491-6171-47B1-B424-22C42505D3DC}"/>
              </a:ext>
            </a:extLst>
          </p:cNvPr>
          <p:cNvGraphicFramePr>
            <a:graphicFrameLocks/>
          </p:cNvGraphicFramePr>
          <p:nvPr>
            <p:extLst>
              <p:ext uri="{D42A27DB-BD31-4B8C-83A1-F6EECF244321}">
                <p14:modId xmlns:p14="http://schemas.microsoft.com/office/powerpoint/2010/main" val="2534053586"/>
              </p:ext>
            </p:extLst>
          </p:nvPr>
        </p:nvGraphicFramePr>
        <p:xfrm>
          <a:off x="1350498" y="1913705"/>
          <a:ext cx="6808763" cy="40087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3170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15033"/>
            <a:ext cx="9214338" cy="584775"/>
          </a:xfrm>
          <a:solidFill>
            <a:schemeClr val="bg1">
              <a:lumMod val="95000"/>
            </a:schemeClr>
          </a:solidFill>
        </p:spPr>
        <p:txBody>
          <a:bodyPr>
            <a:normAutofit fontScale="90000"/>
          </a:bodyPr>
          <a:lstStyle/>
          <a:p>
            <a:r>
              <a:rPr lang="de-DE" sz="3600" b="1" dirty="0"/>
              <a:t>Umzugswunsch</a:t>
            </a:r>
          </a:p>
        </p:txBody>
      </p:sp>
      <p:sp>
        <p:nvSpPr>
          <p:cNvPr id="7" name="Rechteck 6">
            <a:extLst>
              <a:ext uri="{FF2B5EF4-FFF2-40B4-BE49-F238E27FC236}">
                <a16:creationId xmlns:a16="http://schemas.microsoft.com/office/drawing/2014/main" id="{2BDA6803-136A-4CDD-8424-8B0A4E1D7354}"/>
              </a:ext>
            </a:extLst>
          </p:cNvPr>
          <p:cNvSpPr/>
          <p:nvPr/>
        </p:nvSpPr>
        <p:spPr>
          <a:xfrm>
            <a:off x="689317" y="1047184"/>
            <a:ext cx="8454683" cy="307777"/>
          </a:xfrm>
          <a:prstGeom prst="rect">
            <a:avLst/>
          </a:prstGeom>
        </p:spPr>
        <p:txBody>
          <a:bodyPr wrap="square">
            <a:spAutoFit/>
          </a:bodyPr>
          <a:lstStyle/>
          <a:p>
            <a:r>
              <a:rPr lang="de-DE" sz="1400" b="1" dirty="0">
                <a:solidFill>
                  <a:srgbClr val="000000"/>
                </a:solidFill>
                <a:latin typeface="Arial" panose="020B0604020202020204" pitchFamily="34" charset="0"/>
              </a:rPr>
              <a:t>Frage: Möchten Sie aktuell umziehen bzw. planen Sie umzuziehen?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9" name="Diagramm 8">
            <a:extLst>
              <a:ext uri="{FF2B5EF4-FFF2-40B4-BE49-F238E27FC236}">
                <a16:creationId xmlns:a16="http://schemas.microsoft.com/office/drawing/2014/main" id="{7A0CEED4-B80E-41C6-A585-90348E8DC384}"/>
              </a:ext>
            </a:extLst>
          </p:cNvPr>
          <p:cNvGraphicFramePr>
            <a:graphicFrameLocks/>
          </p:cNvGraphicFramePr>
          <p:nvPr>
            <p:extLst>
              <p:ext uri="{D42A27DB-BD31-4B8C-83A1-F6EECF244321}">
                <p14:modId xmlns:p14="http://schemas.microsoft.com/office/powerpoint/2010/main" val="477560987"/>
              </p:ext>
            </p:extLst>
          </p:nvPr>
        </p:nvGraphicFramePr>
        <p:xfrm>
          <a:off x="689317" y="1354961"/>
          <a:ext cx="7413674" cy="49332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2692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0"/>
            <a:ext cx="9228406" cy="584775"/>
          </a:xfrm>
          <a:solidFill>
            <a:schemeClr val="bg1">
              <a:lumMod val="95000"/>
            </a:schemeClr>
          </a:solidFill>
        </p:spPr>
        <p:txBody>
          <a:bodyPr>
            <a:normAutofit fontScale="90000"/>
          </a:bodyPr>
          <a:lstStyle/>
          <a:p>
            <a:r>
              <a:rPr lang="de-DE" sz="3600" b="1" dirty="0"/>
              <a:t>Gründe für einen Umzug </a:t>
            </a:r>
          </a:p>
        </p:txBody>
      </p:sp>
      <p:sp>
        <p:nvSpPr>
          <p:cNvPr id="7" name="Rechteck 6">
            <a:extLst>
              <a:ext uri="{FF2B5EF4-FFF2-40B4-BE49-F238E27FC236}">
                <a16:creationId xmlns:a16="http://schemas.microsoft.com/office/drawing/2014/main" id="{2BDA6803-136A-4CDD-8424-8B0A4E1D7354}"/>
              </a:ext>
            </a:extLst>
          </p:cNvPr>
          <p:cNvSpPr/>
          <p:nvPr/>
        </p:nvSpPr>
        <p:spPr>
          <a:xfrm>
            <a:off x="509953" y="800963"/>
            <a:ext cx="8454683" cy="307777"/>
          </a:xfrm>
          <a:prstGeom prst="rect">
            <a:avLst/>
          </a:prstGeom>
        </p:spPr>
        <p:txBody>
          <a:bodyPr wrap="square">
            <a:spAutoFit/>
          </a:bodyPr>
          <a:lstStyle/>
          <a:p>
            <a:r>
              <a:rPr lang="de-DE" sz="1400" b="1" dirty="0">
                <a:solidFill>
                  <a:srgbClr val="000000"/>
                </a:solidFill>
                <a:latin typeface="Arial" panose="020B0604020202020204" pitchFamily="34" charset="0"/>
              </a:rPr>
              <a:t>Frage: Was wären für Sie aktuell die hauptsächlichen Gründe, umzuziehen?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6" name="Diagramm 5">
            <a:extLst>
              <a:ext uri="{FF2B5EF4-FFF2-40B4-BE49-F238E27FC236}">
                <a16:creationId xmlns:a16="http://schemas.microsoft.com/office/drawing/2014/main" id="{2499F3A4-03C0-4638-8D77-13839298CBE9}"/>
              </a:ext>
            </a:extLst>
          </p:cNvPr>
          <p:cNvGraphicFramePr>
            <a:graphicFrameLocks/>
          </p:cNvGraphicFramePr>
          <p:nvPr>
            <p:extLst>
              <p:ext uri="{D42A27DB-BD31-4B8C-83A1-F6EECF244321}">
                <p14:modId xmlns:p14="http://schemas.microsoft.com/office/powerpoint/2010/main" val="2130530730"/>
              </p:ext>
            </p:extLst>
          </p:nvPr>
        </p:nvGraphicFramePr>
        <p:xfrm>
          <a:off x="239151" y="1184752"/>
          <a:ext cx="8623495" cy="53637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7636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0"/>
            <a:ext cx="9200270" cy="584775"/>
          </a:xfrm>
          <a:solidFill>
            <a:schemeClr val="bg1">
              <a:lumMod val="95000"/>
            </a:schemeClr>
          </a:solidFill>
        </p:spPr>
        <p:txBody>
          <a:bodyPr>
            <a:normAutofit fontScale="90000"/>
          </a:bodyPr>
          <a:lstStyle/>
          <a:p>
            <a:r>
              <a:rPr lang="de-DE" sz="3600" b="1" dirty="0"/>
              <a:t>Wohnbedürfnisse: Wohnung</a:t>
            </a:r>
          </a:p>
        </p:txBody>
      </p:sp>
      <p:sp>
        <p:nvSpPr>
          <p:cNvPr id="7" name="Rechteck 6">
            <a:extLst>
              <a:ext uri="{FF2B5EF4-FFF2-40B4-BE49-F238E27FC236}">
                <a16:creationId xmlns:a16="http://schemas.microsoft.com/office/drawing/2014/main" id="{2BDA6803-136A-4CDD-8424-8B0A4E1D7354}"/>
              </a:ext>
            </a:extLst>
          </p:cNvPr>
          <p:cNvSpPr/>
          <p:nvPr/>
        </p:nvSpPr>
        <p:spPr>
          <a:xfrm>
            <a:off x="232116" y="869374"/>
            <a:ext cx="8454683" cy="523220"/>
          </a:xfrm>
          <a:prstGeom prst="rect">
            <a:avLst/>
          </a:prstGeom>
        </p:spPr>
        <p:txBody>
          <a:bodyPr wrap="square">
            <a:spAutoFit/>
          </a:bodyPr>
          <a:lstStyle/>
          <a:p>
            <a:r>
              <a:rPr lang="de-DE" sz="1400" b="1" dirty="0">
                <a:solidFill>
                  <a:srgbClr val="000000"/>
                </a:solidFill>
                <a:latin typeface="Arial" panose="020B0604020202020204" pitchFamily="34" charset="0"/>
              </a:rPr>
              <a:t>Frage: Welche Punkte in Bezug auf die Wohnung sind für Sie bei der Suche nach einer Wohnung wichtig?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9" name="Diagramm 8">
            <a:extLst>
              <a:ext uri="{FF2B5EF4-FFF2-40B4-BE49-F238E27FC236}">
                <a16:creationId xmlns:a16="http://schemas.microsoft.com/office/drawing/2014/main" id="{3CD8E2E9-D1B8-4C0E-A77A-080D63143068}"/>
              </a:ext>
            </a:extLst>
          </p:cNvPr>
          <p:cNvGraphicFramePr>
            <a:graphicFrameLocks/>
          </p:cNvGraphicFramePr>
          <p:nvPr>
            <p:extLst>
              <p:ext uri="{D42A27DB-BD31-4B8C-83A1-F6EECF244321}">
                <p14:modId xmlns:p14="http://schemas.microsoft.com/office/powerpoint/2010/main" val="2072164087"/>
              </p:ext>
            </p:extLst>
          </p:nvPr>
        </p:nvGraphicFramePr>
        <p:xfrm>
          <a:off x="689317" y="1378526"/>
          <a:ext cx="7765366" cy="50363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0542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0"/>
            <a:ext cx="9186203" cy="584775"/>
          </a:xfrm>
          <a:solidFill>
            <a:schemeClr val="bg1">
              <a:lumMod val="95000"/>
            </a:schemeClr>
          </a:solidFill>
        </p:spPr>
        <p:txBody>
          <a:bodyPr>
            <a:normAutofit fontScale="90000"/>
          </a:bodyPr>
          <a:lstStyle/>
          <a:p>
            <a:r>
              <a:rPr lang="de-DE" sz="3600" b="1" dirty="0"/>
              <a:t>Wohnbedürfnisse: Wohnumgebung</a:t>
            </a:r>
          </a:p>
        </p:txBody>
      </p:sp>
      <p:sp>
        <p:nvSpPr>
          <p:cNvPr id="7" name="Rechteck 6">
            <a:extLst>
              <a:ext uri="{FF2B5EF4-FFF2-40B4-BE49-F238E27FC236}">
                <a16:creationId xmlns:a16="http://schemas.microsoft.com/office/drawing/2014/main" id="{2BDA6803-136A-4CDD-8424-8B0A4E1D7354}"/>
              </a:ext>
            </a:extLst>
          </p:cNvPr>
          <p:cNvSpPr/>
          <p:nvPr/>
        </p:nvSpPr>
        <p:spPr>
          <a:xfrm>
            <a:off x="281355" y="851095"/>
            <a:ext cx="8454683" cy="523220"/>
          </a:xfrm>
          <a:prstGeom prst="rect">
            <a:avLst/>
          </a:prstGeom>
        </p:spPr>
        <p:txBody>
          <a:bodyPr wrap="square">
            <a:spAutoFit/>
          </a:bodyPr>
          <a:lstStyle/>
          <a:p>
            <a:r>
              <a:rPr lang="de-DE" sz="1400" b="1" dirty="0">
                <a:solidFill>
                  <a:srgbClr val="000000"/>
                </a:solidFill>
                <a:latin typeface="Arial" panose="020B0604020202020204" pitchFamily="34" charset="0"/>
              </a:rPr>
              <a:t>Frage: Welche Punkte in Bezug auf die Wohnumgebung sind für Sie bei der Suche nach einer Wohnung wichtig?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6" name="Diagramm 5">
            <a:extLst>
              <a:ext uri="{FF2B5EF4-FFF2-40B4-BE49-F238E27FC236}">
                <a16:creationId xmlns:a16="http://schemas.microsoft.com/office/drawing/2014/main" id="{92B1CA34-2AD9-445C-B774-B20E78E86DD0}"/>
              </a:ext>
            </a:extLst>
          </p:cNvPr>
          <p:cNvGraphicFramePr>
            <a:graphicFrameLocks/>
          </p:cNvGraphicFramePr>
          <p:nvPr>
            <p:extLst>
              <p:ext uri="{D42A27DB-BD31-4B8C-83A1-F6EECF244321}">
                <p14:modId xmlns:p14="http://schemas.microsoft.com/office/powerpoint/2010/main" val="52215327"/>
              </p:ext>
            </p:extLst>
          </p:nvPr>
        </p:nvGraphicFramePr>
        <p:xfrm>
          <a:off x="407962" y="1346179"/>
          <a:ext cx="7906043" cy="48014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07887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28136" y="0"/>
            <a:ext cx="9200271" cy="696421"/>
          </a:xfrm>
          <a:solidFill>
            <a:schemeClr val="bg1">
              <a:lumMod val="95000"/>
            </a:schemeClr>
          </a:solidFill>
        </p:spPr>
        <p:txBody>
          <a:bodyPr>
            <a:normAutofit/>
          </a:bodyPr>
          <a:lstStyle/>
          <a:p>
            <a:r>
              <a:rPr lang="de-DE" sz="3200" b="1" dirty="0"/>
              <a:t>Wohnbedürfnisse</a:t>
            </a:r>
          </a:p>
        </p:txBody>
      </p:sp>
      <p:sp>
        <p:nvSpPr>
          <p:cNvPr id="8" name="Textfeld 7">
            <a:extLst>
              <a:ext uri="{FF2B5EF4-FFF2-40B4-BE49-F238E27FC236}">
                <a16:creationId xmlns:a16="http://schemas.microsoft.com/office/drawing/2014/main" id="{6D18C2E0-D40F-4E91-8B93-A23E57275122}"/>
              </a:ext>
            </a:extLst>
          </p:cNvPr>
          <p:cNvSpPr txBox="1"/>
          <p:nvPr/>
        </p:nvSpPr>
        <p:spPr>
          <a:xfrm>
            <a:off x="907363" y="6457890"/>
            <a:ext cx="7969349" cy="400110"/>
          </a:xfrm>
          <a:prstGeom prst="rect">
            <a:avLst/>
          </a:prstGeom>
          <a:noFill/>
        </p:spPr>
        <p:txBody>
          <a:bodyPr wrap="square" rtlCol="0">
            <a:spAutoFit/>
          </a:bodyPr>
          <a:lstStyle/>
          <a:p>
            <a:r>
              <a:rPr lang="de-DE" sz="1000" dirty="0"/>
              <a:t>JUNO im Auftrag der MA 50 2019: Wohnsituation und Wohnbedürfnisse von Alleinerziehenden in Wien. n=348  und zehn qualitativ e problemzentrierte Interviews.</a:t>
            </a:r>
          </a:p>
        </p:txBody>
      </p:sp>
      <p:sp>
        <p:nvSpPr>
          <p:cNvPr id="3" name="Textfeld 2">
            <a:extLst>
              <a:ext uri="{FF2B5EF4-FFF2-40B4-BE49-F238E27FC236}">
                <a16:creationId xmlns:a16="http://schemas.microsoft.com/office/drawing/2014/main" id="{540E34AF-1940-4E37-A777-B9574351DB09}"/>
              </a:ext>
            </a:extLst>
          </p:cNvPr>
          <p:cNvSpPr txBox="1"/>
          <p:nvPr/>
        </p:nvSpPr>
        <p:spPr>
          <a:xfrm>
            <a:off x="907363" y="945666"/>
            <a:ext cx="7054947" cy="5262979"/>
          </a:xfrm>
          <a:prstGeom prst="rect">
            <a:avLst/>
          </a:prstGeom>
          <a:noFill/>
        </p:spPr>
        <p:txBody>
          <a:bodyPr wrap="square" rtlCol="0">
            <a:spAutoFit/>
          </a:bodyPr>
          <a:lstStyle/>
          <a:p>
            <a:pPr marL="285750" indent="-285750">
              <a:buFont typeface="Symbol" panose="05050102010706020507" pitchFamily="18" charset="2"/>
              <a:buChar char="-"/>
            </a:pPr>
            <a:r>
              <a:rPr lang="de-DE" sz="2000" b="1" dirty="0"/>
              <a:t>Langfristige Wohnlösungen sind erwünscht</a:t>
            </a:r>
            <a:r>
              <a:rPr lang="de-DE" sz="2000" dirty="0"/>
              <a:t>, weil ein </a:t>
            </a:r>
            <a:r>
              <a:rPr lang="de-DE" sz="2000" b="1" dirty="0"/>
              <a:t>Umzug</a:t>
            </a:r>
            <a:r>
              <a:rPr lang="de-DE" sz="2000" dirty="0"/>
              <a:t> immer auch </a:t>
            </a:r>
            <a:r>
              <a:rPr lang="de-DE" sz="2000" b="1" dirty="0"/>
              <a:t>zeitliche und finanzielle Ressourcen </a:t>
            </a:r>
            <a:r>
              <a:rPr lang="de-DE" sz="2000" dirty="0"/>
              <a:t>in Anspruch nimmt</a:t>
            </a:r>
          </a:p>
          <a:p>
            <a:pPr marL="285750" indent="-285750">
              <a:buFont typeface="Symbol" panose="05050102010706020507" pitchFamily="18" charset="2"/>
              <a:buChar char="-"/>
            </a:pPr>
            <a:r>
              <a:rPr lang="de-DE" sz="2000" b="1" dirty="0"/>
              <a:t>Temporäre Wohnformen </a:t>
            </a:r>
            <a:r>
              <a:rPr lang="de-DE" sz="2000" dirty="0"/>
              <a:t>sind nur </a:t>
            </a:r>
            <a:r>
              <a:rPr lang="de-DE" sz="2000" b="1" dirty="0"/>
              <a:t>kurz nach der Trennung </a:t>
            </a:r>
            <a:r>
              <a:rPr lang="de-DE" sz="2000" dirty="0"/>
              <a:t>und in </a:t>
            </a:r>
            <a:r>
              <a:rPr lang="de-DE" sz="2000" b="1" dirty="0"/>
              <a:t>Notsituationen</a:t>
            </a:r>
            <a:r>
              <a:rPr lang="de-DE" sz="2000" dirty="0"/>
              <a:t> passend</a:t>
            </a:r>
          </a:p>
          <a:p>
            <a:pPr marL="285750" indent="-285750">
              <a:buFont typeface="Symbol" panose="05050102010706020507" pitchFamily="18" charset="2"/>
              <a:buChar char="-"/>
            </a:pPr>
            <a:r>
              <a:rPr lang="de-DE" sz="2000" b="1" dirty="0"/>
              <a:t>Unbefristete Wohnlösungen </a:t>
            </a:r>
            <a:r>
              <a:rPr lang="de-DE" sz="2000" dirty="0"/>
              <a:t>(Genossenschaftswohnungen, Gemeindewohnungen, Eigentumswohnungen und unbefristete Mietwohnungen) werden </a:t>
            </a:r>
            <a:r>
              <a:rPr lang="de-DE" sz="2000" b="1" dirty="0"/>
              <a:t>favorisiert</a:t>
            </a:r>
            <a:r>
              <a:rPr lang="de-DE" sz="2000" dirty="0"/>
              <a:t>, nur </a:t>
            </a:r>
            <a:r>
              <a:rPr lang="de-DE" sz="2000" b="1" u="sng" dirty="0"/>
              <a:t>2,5 Prozent</a:t>
            </a:r>
            <a:r>
              <a:rPr lang="de-DE" sz="2000" u="sng" dirty="0"/>
              <a:t> </a:t>
            </a:r>
            <a:r>
              <a:rPr lang="de-DE" sz="2000" dirty="0"/>
              <a:t>sehen eine </a:t>
            </a:r>
            <a:r>
              <a:rPr lang="de-DE" sz="2000" b="1" dirty="0"/>
              <a:t>befristete Mietwohnung als passend</a:t>
            </a:r>
          </a:p>
          <a:p>
            <a:pPr marL="285750" indent="-285750">
              <a:buFont typeface="Symbol" panose="05050102010706020507" pitchFamily="18" charset="2"/>
              <a:buChar char="-"/>
            </a:pPr>
            <a:r>
              <a:rPr lang="de-DE" sz="2000" b="1" dirty="0"/>
              <a:t>Wohnküchen</a:t>
            </a:r>
            <a:r>
              <a:rPr lang="de-DE" sz="2000" dirty="0"/>
              <a:t> werden </a:t>
            </a:r>
            <a:r>
              <a:rPr lang="de-DE" sz="2000" b="1" dirty="0"/>
              <a:t>nicht als passendes Äquivalent </a:t>
            </a:r>
            <a:r>
              <a:rPr lang="de-DE" sz="2000" dirty="0"/>
              <a:t>zu einem </a:t>
            </a:r>
            <a:r>
              <a:rPr lang="de-DE" sz="2000" b="1" dirty="0"/>
              <a:t>separaten Schlafzimmer </a:t>
            </a:r>
            <a:r>
              <a:rPr lang="de-DE" sz="2000" dirty="0"/>
              <a:t>gesehen</a:t>
            </a:r>
          </a:p>
          <a:p>
            <a:pPr marL="285750" indent="-285750">
              <a:buFont typeface="Symbol" panose="05050102010706020507" pitchFamily="18" charset="2"/>
              <a:buChar char="-"/>
            </a:pPr>
            <a:endParaRPr lang="de-DE" sz="2000" dirty="0"/>
          </a:p>
          <a:p>
            <a:pPr marL="285750" indent="-285750">
              <a:buFont typeface="Symbol" panose="05050102010706020507" pitchFamily="18" charset="2"/>
              <a:buChar char="-"/>
            </a:pPr>
            <a:endParaRPr lang="de-DE" sz="2400"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p:txBody>
      </p:sp>
      <p:sp>
        <p:nvSpPr>
          <p:cNvPr id="9" name="Textfeld 8">
            <a:extLst>
              <a:ext uri="{FF2B5EF4-FFF2-40B4-BE49-F238E27FC236}">
                <a16:creationId xmlns:a16="http://schemas.microsoft.com/office/drawing/2014/main" id="{5E2A5033-DB82-4303-BD93-CFE2B66CEF32}"/>
              </a:ext>
            </a:extLst>
          </p:cNvPr>
          <p:cNvSpPr txBox="1"/>
          <p:nvPr/>
        </p:nvSpPr>
        <p:spPr>
          <a:xfrm>
            <a:off x="907363" y="4769478"/>
            <a:ext cx="7924211" cy="1154162"/>
          </a:xfrm>
          <a:prstGeom prst="rect">
            <a:avLst/>
          </a:prstGeom>
          <a:solidFill>
            <a:schemeClr val="accent5">
              <a:lumMod val="40000"/>
              <a:lumOff val="60000"/>
            </a:schemeClr>
          </a:solidFill>
        </p:spPr>
        <p:txBody>
          <a:bodyPr wrap="square" rtlCol="0">
            <a:spAutoFit/>
          </a:bodyPr>
          <a:lstStyle/>
          <a:p>
            <a:pPr>
              <a:spcAft>
                <a:spcPts val="600"/>
              </a:spcAft>
            </a:pPr>
            <a:r>
              <a:rPr lang="de-DE" sz="1600" i="1" dirty="0">
                <a:latin typeface="Arial" panose="020B0604020202020204" pitchFamily="34" charset="0"/>
                <a:cs typeface="Arial" panose="020B0604020202020204" pitchFamily="34" charset="0"/>
              </a:rPr>
              <a:t>„Ich würde halt in der Wohnküche schlafen müssen, das fände ich schon blöd.“ (IP10 Frau </a:t>
            </a:r>
            <a:r>
              <a:rPr lang="de-DE" sz="1600" i="1" dirty="0" err="1">
                <a:latin typeface="Arial" panose="020B0604020202020204" pitchFamily="34" charset="0"/>
                <a:cs typeface="Arial" panose="020B0604020202020204" pitchFamily="34" charset="0"/>
              </a:rPr>
              <a:t>Buhari</a:t>
            </a:r>
            <a:r>
              <a:rPr lang="de-DE" sz="1600" i="1" dirty="0">
                <a:latin typeface="Arial" panose="020B0604020202020204" pitchFamily="34" charset="0"/>
                <a:cs typeface="Arial" panose="020B0604020202020204" pitchFamily="34" charset="0"/>
              </a:rPr>
              <a:t>)</a:t>
            </a:r>
          </a:p>
          <a:p>
            <a:pPr>
              <a:spcAft>
                <a:spcPts val="600"/>
              </a:spcAft>
            </a:pPr>
            <a:r>
              <a:rPr lang="de-DE" sz="1600" i="1" dirty="0">
                <a:latin typeface="Arial"/>
                <a:cs typeface="Arial"/>
              </a:rPr>
              <a:t>„Ich suche was für längerfristig, die Kinder sollen die Schule fertig machen, mindestens 13 Jahre.“ (IP1 Herr Dobner)</a:t>
            </a:r>
          </a:p>
        </p:txBody>
      </p:sp>
    </p:spTree>
    <p:extLst>
      <p:ext uri="{BB962C8B-B14F-4D97-AF65-F5344CB8AC3E}">
        <p14:creationId xmlns:p14="http://schemas.microsoft.com/office/powerpoint/2010/main" val="74156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0"/>
            <a:ext cx="9186203" cy="584775"/>
          </a:xfrm>
          <a:solidFill>
            <a:schemeClr val="bg1">
              <a:lumMod val="95000"/>
            </a:schemeClr>
          </a:solidFill>
        </p:spPr>
        <p:txBody>
          <a:bodyPr>
            <a:normAutofit fontScale="90000"/>
          </a:bodyPr>
          <a:lstStyle/>
          <a:p>
            <a:r>
              <a:rPr lang="de-DE" sz="3600" b="1" dirty="0"/>
              <a:t>Schwierigkeiten bei der Wohnungssuche I</a:t>
            </a:r>
          </a:p>
        </p:txBody>
      </p:sp>
      <p:graphicFrame>
        <p:nvGraphicFramePr>
          <p:cNvPr id="6" name="Diagramm 5">
            <a:extLst>
              <a:ext uri="{FF2B5EF4-FFF2-40B4-BE49-F238E27FC236}">
                <a16:creationId xmlns:a16="http://schemas.microsoft.com/office/drawing/2014/main" id="{3B83F693-D8DE-400F-841A-33B5C47DCA48}"/>
              </a:ext>
            </a:extLst>
          </p:cNvPr>
          <p:cNvGraphicFramePr>
            <a:graphicFrameLocks/>
          </p:cNvGraphicFramePr>
          <p:nvPr>
            <p:extLst>
              <p:ext uri="{D42A27DB-BD31-4B8C-83A1-F6EECF244321}">
                <p14:modId xmlns:p14="http://schemas.microsoft.com/office/powerpoint/2010/main" val="2592311437"/>
              </p:ext>
            </p:extLst>
          </p:nvPr>
        </p:nvGraphicFramePr>
        <p:xfrm>
          <a:off x="344658" y="1026942"/>
          <a:ext cx="8454683" cy="552160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hteck 6">
            <a:extLst>
              <a:ext uri="{FF2B5EF4-FFF2-40B4-BE49-F238E27FC236}">
                <a16:creationId xmlns:a16="http://schemas.microsoft.com/office/drawing/2014/main" id="{2BDA6803-136A-4CDD-8424-8B0A4E1D7354}"/>
              </a:ext>
            </a:extLst>
          </p:cNvPr>
          <p:cNvSpPr/>
          <p:nvPr/>
        </p:nvSpPr>
        <p:spPr>
          <a:xfrm>
            <a:off x="112542" y="719165"/>
            <a:ext cx="8454683" cy="307777"/>
          </a:xfrm>
          <a:prstGeom prst="rect">
            <a:avLst/>
          </a:prstGeom>
        </p:spPr>
        <p:txBody>
          <a:bodyPr wrap="square">
            <a:spAutoFit/>
          </a:bodyPr>
          <a:lstStyle/>
          <a:p>
            <a:r>
              <a:rPr lang="de-DE" sz="1400" b="1" dirty="0">
                <a:solidFill>
                  <a:srgbClr val="000000"/>
                </a:solidFill>
                <a:latin typeface="Arial" panose="020B0604020202020204" pitchFamily="34" charset="0"/>
              </a:rPr>
              <a:t>Frage: Welche der folgenden Schwierigkeiten hatten Sie bei der Wohnungs- bzw. Haussuche?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spTree>
    <p:extLst>
      <p:ext uri="{BB962C8B-B14F-4D97-AF65-F5344CB8AC3E}">
        <p14:creationId xmlns:p14="http://schemas.microsoft.com/office/powerpoint/2010/main" val="12497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6CABF0-62BF-404E-9A94-62E33E3685E9}"/>
              </a:ext>
            </a:extLst>
          </p:cNvPr>
          <p:cNvSpPr>
            <a:spLocks noGrp="1"/>
          </p:cNvSpPr>
          <p:nvPr>
            <p:ph type="title"/>
          </p:nvPr>
        </p:nvSpPr>
        <p:spPr>
          <a:xfrm>
            <a:off x="-23300" y="0"/>
            <a:ext cx="9190599" cy="987939"/>
          </a:xfrm>
          <a:solidFill>
            <a:schemeClr val="bg1">
              <a:lumMod val="95000"/>
            </a:schemeClr>
          </a:solidFill>
        </p:spPr>
        <p:txBody>
          <a:bodyPr/>
          <a:lstStyle/>
          <a:p>
            <a:r>
              <a:rPr lang="de-DE" b="1" dirty="0"/>
              <a:t>Forschungsdesign</a:t>
            </a:r>
          </a:p>
        </p:txBody>
      </p:sp>
      <p:sp>
        <p:nvSpPr>
          <p:cNvPr id="3" name="Inhaltsplatzhalter 2">
            <a:extLst>
              <a:ext uri="{FF2B5EF4-FFF2-40B4-BE49-F238E27FC236}">
                <a16:creationId xmlns:a16="http://schemas.microsoft.com/office/drawing/2014/main" id="{2BF76BDD-CBD8-4977-A260-2FD0E48A65B8}"/>
              </a:ext>
            </a:extLst>
          </p:cNvPr>
          <p:cNvSpPr>
            <a:spLocks noGrp="1"/>
          </p:cNvSpPr>
          <p:nvPr>
            <p:ph idx="1"/>
          </p:nvPr>
        </p:nvSpPr>
        <p:spPr>
          <a:xfrm>
            <a:off x="628649" y="1448972"/>
            <a:ext cx="8093320" cy="4895557"/>
          </a:xfrm>
        </p:spPr>
        <p:txBody>
          <a:bodyPr>
            <a:normAutofit fontScale="92500" lnSpcReduction="10000"/>
          </a:bodyPr>
          <a:lstStyle/>
          <a:p>
            <a:pPr marL="0" indent="0">
              <a:buNone/>
            </a:pPr>
            <a:r>
              <a:rPr lang="de-DE" dirty="0"/>
              <a:t>Quantitative Befragung unter Alleinerziehenden in Wien mit (jüngsten) Kind/</a:t>
            </a:r>
            <a:r>
              <a:rPr lang="de-DE" dirty="0" err="1"/>
              <a:t>ern</a:t>
            </a:r>
            <a:r>
              <a:rPr lang="de-DE" dirty="0"/>
              <a:t> unter 18 Jahren</a:t>
            </a:r>
          </a:p>
          <a:p>
            <a:pPr lvl="1">
              <a:lnSpc>
                <a:spcPct val="100000"/>
              </a:lnSpc>
              <a:spcBef>
                <a:spcPts val="600"/>
              </a:spcBef>
              <a:buFont typeface="Symbol" panose="05050102010706020507" pitchFamily="18" charset="2"/>
              <a:buChar char="-"/>
              <a:defRPr/>
            </a:pPr>
            <a:r>
              <a:rPr lang="de-DE" sz="1800" b="1" dirty="0">
                <a:solidFill>
                  <a:srgbClr val="000000"/>
                </a:solidFill>
                <a:latin typeface="Arial" panose="020B0604020202020204" pitchFamily="34" charset="0"/>
                <a:cs typeface="Arial" panose="020B0604020202020204" pitchFamily="34" charset="0"/>
              </a:rPr>
              <a:t>Stichprobengröße:</a:t>
            </a:r>
            <a:r>
              <a:rPr lang="de-DE" sz="1800" dirty="0">
                <a:solidFill>
                  <a:srgbClr val="000000"/>
                </a:solidFill>
                <a:latin typeface="Arial" panose="020B0604020202020204" pitchFamily="34" charset="0"/>
                <a:cs typeface="Arial" panose="020B0604020202020204" pitchFamily="34" charset="0"/>
              </a:rPr>
              <a:t> n=348</a:t>
            </a:r>
          </a:p>
          <a:p>
            <a:pPr lvl="1">
              <a:lnSpc>
                <a:spcPct val="100000"/>
              </a:lnSpc>
              <a:spcBef>
                <a:spcPts val="600"/>
              </a:spcBef>
              <a:buFont typeface="Symbol" panose="05050102010706020507" pitchFamily="18" charset="2"/>
              <a:buChar char="-"/>
              <a:defRPr/>
            </a:pPr>
            <a:r>
              <a:rPr lang="de-DE" sz="1800" b="1" dirty="0">
                <a:solidFill>
                  <a:srgbClr val="000000"/>
                </a:solidFill>
                <a:latin typeface="Arial" panose="020B0604020202020204" pitchFamily="34" charset="0"/>
                <a:cs typeface="Arial" panose="020B0604020202020204" pitchFamily="34" charset="0"/>
              </a:rPr>
              <a:t>Methode:</a:t>
            </a:r>
            <a:r>
              <a:rPr lang="de-DE" sz="1800" dirty="0">
                <a:solidFill>
                  <a:srgbClr val="000000"/>
                </a:solidFill>
                <a:latin typeface="Arial" panose="020B0604020202020204" pitchFamily="34" charset="0"/>
                <a:cs typeface="Arial" panose="020B0604020202020204" pitchFamily="34" charset="0"/>
              </a:rPr>
              <a:t> Kombination aus Online- (n=248) und Telefonbefragung (n=100)</a:t>
            </a:r>
          </a:p>
          <a:p>
            <a:pPr lvl="1">
              <a:lnSpc>
                <a:spcPct val="100000"/>
              </a:lnSpc>
              <a:spcBef>
                <a:spcPts val="600"/>
              </a:spcBef>
              <a:buFont typeface="Symbol" panose="05050102010706020507" pitchFamily="18" charset="2"/>
              <a:buChar char="-"/>
              <a:defRPr/>
            </a:pPr>
            <a:r>
              <a:rPr lang="de-DE" sz="1800" b="1" dirty="0">
                <a:solidFill>
                  <a:srgbClr val="000000"/>
                </a:solidFill>
                <a:latin typeface="Arial" panose="020B0604020202020204" pitchFamily="34" charset="0"/>
                <a:cs typeface="Arial" panose="020B0604020202020204" pitchFamily="34" charset="0"/>
              </a:rPr>
              <a:t>Erhebungsort: </a:t>
            </a:r>
            <a:r>
              <a:rPr lang="de-DE" sz="1800" dirty="0">
                <a:solidFill>
                  <a:srgbClr val="000000"/>
                </a:solidFill>
                <a:latin typeface="Arial" panose="020B0604020202020204" pitchFamily="34" charset="0"/>
                <a:cs typeface="Arial" panose="020B0604020202020204" pitchFamily="34" charset="0"/>
              </a:rPr>
              <a:t>Wien</a:t>
            </a:r>
          </a:p>
          <a:p>
            <a:pPr lvl="1">
              <a:lnSpc>
                <a:spcPct val="100000"/>
              </a:lnSpc>
              <a:spcBef>
                <a:spcPts val="600"/>
              </a:spcBef>
              <a:buFont typeface="Symbol" panose="05050102010706020507" pitchFamily="18" charset="2"/>
              <a:buChar char="-"/>
              <a:defRPr/>
            </a:pPr>
            <a:r>
              <a:rPr lang="de-DE" sz="1800" b="1" dirty="0">
                <a:solidFill>
                  <a:srgbClr val="000000"/>
                </a:solidFill>
                <a:latin typeface="Arial" panose="020B0604020202020204" pitchFamily="34" charset="0"/>
                <a:cs typeface="Arial" panose="020B0604020202020204" pitchFamily="34" charset="0"/>
              </a:rPr>
              <a:t>Erhebungszeitraum:</a:t>
            </a:r>
            <a:r>
              <a:rPr lang="de-DE" sz="1800" dirty="0">
                <a:solidFill>
                  <a:srgbClr val="000000"/>
                </a:solidFill>
                <a:latin typeface="Arial" panose="020B0604020202020204" pitchFamily="34" charset="0"/>
                <a:cs typeface="Arial" panose="020B0604020202020204" pitchFamily="34" charset="0"/>
              </a:rPr>
              <a:t> August/September 2019</a:t>
            </a:r>
          </a:p>
          <a:p>
            <a:pPr lvl="1">
              <a:lnSpc>
                <a:spcPct val="100000"/>
              </a:lnSpc>
              <a:spcBef>
                <a:spcPts val="600"/>
              </a:spcBef>
              <a:buFont typeface="Symbol" panose="05050102010706020507" pitchFamily="18" charset="2"/>
              <a:buChar char="-"/>
              <a:defRPr/>
            </a:pPr>
            <a:r>
              <a:rPr lang="de-DE" sz="1800" dirty="0">
                <a:solidFill>
                  <a:srgbClr val="000000"/>
                </a:solidFill>
                <a:latin typeface="Arial" panose="020B0604020202020204" pitchFamily="34" charset="0"/>
                <a:cs typeface="Arial" panose="020B0604020202020204" pitchFamily="34" charset="0"/>
              </a:rPr>
              <a:t>Repräsentativ nach Haushaltseinkommen und Alter der Kinder (jeweils drei Subgruppen)</a:t>
            </a:r>
          </a:p>
          <a:p>
            <a:pPr lvl="1">
              <a:lnSpc>
                <a:spcPct val="100000"/>
              </a:lnSpc>
              <a:spcBef>
                <a:spcPts val="600"/>
              </a:spcBef>
              <a:buFont typeface="Symbol" panose="05050102010706020507" pitchFamily="18" charset="2"/>
              <a:buChar char="-"/>
              <a:defRPr/>
            </a:pPr>
            <a:endParaRPr lang="de-DE" dirty="0"/>
          </a:p>
          <a:p>
            <a:pPr marL="0" indent="0">
              <a:buNone/>
            </a:pPr>
            <a:r>
              <a:rPr lang="de-DE" dirty="0"/>
              <a:t>Qualitative Problemzentrierte Interviews mit Alleinerziehenden in Wien mit (jüngsten) Kind/</a:t>
            </a:r>
            <a:r>
              <a:rPr lang="de-DE" dirty="0" err="1"/>
              <a:t>ern</a:t>
            </a:r>
            <a:r>
              <a:rPr lang="de-DE" dirty="0"/>
              <a:t> unter 18 Jahren</a:t>
            </a:r>
          </a:p>
          <a:p>
            <a:pPr marL="728663" lvl="1" indent="-285750">
              <a:lnSpc>
                <a:spcPct val="100000"/>
              </a:lnSpc>
              <a:spcBef>
                <a:spcPts val="600"/>
              </a:spcBef>
              <a:buFont typeface="Symbol" panose="05050102010706020507" pitchFamily="18" charset="2"/>
              <a:buChar char="-"/>
              <a:defRPr/>
            </a:pPr>
            <a:r>
              <a:rPr lang="de-DE" sz="1800" b="1" dirty="0">
                <a:solidFill>
                  <a:srgbClr val="000000"/>
                </a:solidFill>
                <a:latin typeface="Arial" panose="020B0604020202020204" pitchFamily="34" charset="0"/>
                <a:cs typeface="Arial" panose="020B0604020202020204" pitchFamily="34" charset="0"/>
              </a:rPr>
              <a:t>Anzahl der Interviews: </a:t>
            </a:r>
            <a:r>
              <a:rPr lang="de-DE" sz="1800" dirty="0">
                <a:solidFill>
                  <a:srgbClr val="000000"/>
                </a:solidFill>
                <a:latin typeface="Arial" panose="020B0604020202020204" pitchFamily="34" charset="0"/>
                <a:cs typeface="Arial" panose="020B0604020202020204" pitchFamily="34" charset="0"/>
              </a:rPr>
              <a:t>zehn</a:t>
            </a:r>
          </a:p>
          <a:p>
            <a:pPr marL="728663" lvl="1" indent="-285750">
              <a:lnSpc>
                <a:spcPct val="100000"/>
              </a:lnSpc>
              <a:spcBef>
                <a:spcPts val="600"/>
              </a:spcBef>
              <a:buFont typeface="Symbol" panose="05050102010706020507" pitchFamily="18" charset="2"/>
              <a:buChar char="-"/>
              <a:defRPr/>
            </a:pPr>
            <a:r>
              <a:rPr lang="de-DE" sz="1800" b="1" dirty="0">
                <a:solidFill>
                  <a:srgbClr val="000000"/>
                </a:solidFill>
                <a:latin typeface="Arial" panose="020B0604020202020204" pitchFamily="34" charset="0"/>
                <a:cs typeface="Arial" panose="020B0604020202020204" pitchFamily="34" charset="0"/>
              </a:rPr>
              <a:t>Erhebungsort: </a:t>
            </a:r>
            <a:r>
              <a:rPr lang="de-DE" sz="1800" dirty="0">
                <a:solidFill>
                  <a:srgbClr val="000000"/>
                </a:solidFill>
                <a:latin typeface="Arial" panose="020B0604020202020204" pitchFamily="34" charset="0"/>
                <a:cs typeface="Arial" panose="020B0604020202020204" pitchFamily="34" charset="0"/>
              </a:rPr>
              <a:t>Wien</a:t>
            </a:r>
          </a:p>
          <a:p>
            <a:pPr marL="728663" lvl="1" indent="-285750">
              <a:lnSpc>
                <a:spcPct val="100000"/>
              </a:lnSpc>
              <a:spcBef>
                <a:spcPts val="600"/>
              </a:spcBef>
              <a:buFont typeface="Symbol" panose="05050102010706020507" pitchFamily="18" charset="2"/>
              <a:buChar char="-"/>
              <a:defRPr/>
            </a:pPr>
            <a:r>
              <a:rPr lang="de-DE" sz="1800" b="1" dirty="0">
                <a:solidFill>
                  <a:srgbClr val="000000"/>
                </a:solidFill>
                <a:latin typeface="Arial" panose="020B0604020202020204" pitchFamily="34" charset="0"/>
                <a:cs typeface="Arial" panose="020B0604020202020204" pitchFamily="34" charset="0"/>
              </a:rPr>
              <a:t>Erhebungszeitraum:</a:t>
            </a:r>
            <a:r>
              <a:rPr lang="de-DE" sz="1800" dirty="0">
                <a:solidFill>
                  <a:srgbClr val="000000"/>
                </a:solidFill>
                <a:latin typeface="Arial" panose="020B0604020202020204" pitchFamily="34" charset="0"/>
                <a:cs typeface="Arial" panose="020B0604020202020204" pitchFamily="34" charset="0"/>
              </a:rPr>
              <a:t> Juni bis September 2019</a:t>
            </a:r>
          </a:p>
          <a:p>
            <a:endParaRPr lang="de-DE" dirty="0"/>
          </a:p>
        </p:txBody>
      </p:sp>
    </p:spTree>
    <p:extLst>
      <p:ext uri="{BB962C8B-B14F-4D97-AF65-F5344CB8AC3E}">
        <p14:creationId xmlns:p14="http://schemas.microsoft.com/office/powerpoint/2010/main" val="272311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3516" y="0"/>
            <a:ext cx="9186203" cy="584775"/>
          </a:xfrm>
          <a:solidFill>
            <a:schemeClr val="bg1">
              <a:lumMod val="95000"/>
            </a:schemeClr>
          </a:solidFill>
        </p:spPr>
        <p:txBody>
          <a:bodyPr>
            <a:normAutofit fontScale="90000"/>
          </a:bodyPr>
          <a:lstStyle/>
          <a:p>
            <a:r>
              <a:rPr lang="de-DE" sz="3600" b="1" dirty="0"/>
              <a:t>Schwierigkeiten bei der Wohnungssuche II</a:t>
            </a:r>
          </a:p>
        </p:txBody>
      </p:sp>
      <p:sp>
        <p:nvSpPr>
          <p:cNvPr id="7" name="Rechteck 6">
            <a:extLst>
              <a:ext uri="{FF2B5EF4-FFF2-40B4-BE49-F238E27FC236}">
                <a16:creationId xmlns:a16="http://schemas.microsoft.com/office/drawing/2014/main" id="{2BDA6803-136A-4CDD-8424-8B0A4E1D7354}"/>
              </a:ext>
            </a:extLst>
          </p:cNvPr>
          <p:cNvSpPr/>
          <p:nvPr/>
        </p:nvSpPr>
        <p:spPr>
          <a:xfrm>
            <a:off x="112542" y="725090"/>
            <a:ext cx="8454683" cy="307777"/>
          </a:xfrm>
          <a:prstGeom prst="rect">
            <a:avLst/>
          </a:prstGeom>
        </p:spPr>
        <p:txBody>
          <a:bodyPr wrap="square">
            <a:spAutoFit/>
          </a:bodyPr>
          <a:lstStyle/>
          <a:p>
            <a:r>
              <a:rPr lang="de-DE" sz="1400" b="1" dirty="0">
                <a:solidFill>
                  <a:srgbClr val="000000"/>
                </a:solidFill>
                <a:latin typeface="Arial" panose="020B0604020202020204" pitchFamily="34" charset="0"/>
              </a:rPr>
              <a:t>Frage: Welche der folgenden Schwierigkeiten hatten Sie bei der Wohnungs- bzw. Haussuche?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6" name="Diagramm 5">
            <a:extLst>
              <a:ext uri="{FF2B5EF4-FFF2-40B4-BE49-F238E27FC236}">
                <a16:creationId xmlns:a16="http://schemas.microsoft.com/office/drawing/2014/main" id="{A6EAD84D-9451-4963-87B6-70CB2325B276}"/>
              </a:ext>
            </a:extLst>
          </p:cNvPr>
          <p:cNvGraphicFramePr/>
          <p:nvPr>
            <p:extLst>
              <p:ext uri="{D42A27DB-BD31-4B8C-83A1-F6EECF244321}">
                <p14:modId xmlns:p14="http://schemas.microsoft.com/office/powerpoint/2010/main" val="3073614281"/>
              </p:ext>
            </p:extLst>
          </p:nvPr>
        </p:nvGraphicFramePr>
        <p:xfrm>
          <a:off x="794822" y="1032868"/>
          <a:ext cx="7899011" cy="55156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6261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21172"/>
            <a:ext cx="9144000" cy="576001"/>
          </a:xfrm>
          <a:solidFill>
            <a:schemeClr val="bg1">
              <a:lumMod val="95000"/>
            </a:schemeClr>
          </a:solidFill>
        </p:spPr>
        <p:txBody>
          <a:bodyPr>
            <a:normAutofit/>
          </a:bodyPr>
          <a:lstStyle/>
          <a:p>
            <a:r>
              <a:rPr lang="de-DE" sz="3200" b="1" dirty="0"/>
              <a:t>Schwierigkeiten bei der Wohnungssuche III</a:t>
            </a:r>
          </a:p>
        </p:txBody>
      </p:sp>
      <p:sp>
        <p:nvSpPr>
          <p:cNvPr id="8" name="Textfeld 7">
            <a:extLst>
              <a:ext uri="{FF2B5EF4-FFF2-40B4-BE49-F238E27FC236}">
                <a16:creationId xmlns:a16="http://schemas.microsoft.com/office/drawing/2014/main" id="{6D18C2E0-D40F-4E91-8B93-A23E57275122}"/>
              </a:ext>
            </a:extLst>
          </p:cNvPr>
          <p:cNvSpPr txBox="1"/>
          <p:nvPr/>
        </p:nvSpPr>
        <p:spPr>
          <a:xfrm>
            <a:off x="907364" y="6548545"/>
            <a:ext cx="7969349" cy="246221"/>
          </a:xfrm>
          <a:prstGeom prst="rect">
            <a:avLst/>
          </a:prstGeom>
          <a:noFill/>
        </p:spPr>
        <p:txBody>
          <a:bodyPr wrap="square" rtlCol="0">
            <a:spAutoFit/>
          </a:bodyPr>
          <a:lstStyle/>
          <a:p>
            <a:r>
              <a:rPr lang="de-DE" sz="1000" dirty="0"/>
              <a:t>JUNO im Auftrag der MA 50 2019: Wohnsituation und Wohnbedürfnisse von Alleinerziehenden in Wien. Zehn qualitativ problemzentrierte Interviews.</a:t>
            </a:r>
          </a:p>
        </p:txBody>
      </p:sp>
      <p:sp>
        <p:nvSpPr>
          <p:cNvPr id="3" name="Textfeld 2">
            <a:extLst>
              <a:ext uri="{FF2B5EF4-FFF2-40B4-BE49-F238E27FC236}">
                <a16:creationId xmlns:a16="http://schemas.microsoft.com/office/drawing/2014/main" id="{540E34AF-1940-4E37-A777-B9574351DB09}"/>
              </a:ext>
            </a:extLst>
          </p:cNvPr>
          <p:cNvSpPr txBox="1"/>
          <p:nvPr/>
        </p:nvSpPr>
        <p:spPr>
          <a:xfrm>
            <a:off x="1021724" y="385559"/>
            <a:ext cx="7390987" cy="5016758"/>
          </a:xfrm>
          <a:prstGeom prst="rect">
            <a:avLst/>
          </a:prstGeom>
          <a:noFill/>
        </p:spPr>
        <p:txBody>
          <a:bodyPr wrap="square" rtlCol="0">
            <a:spAutoFit/>
          </a:bodyPr>
          <a:lstStyle/>
          <a:p>
            <a:endParaRPr lang="de-DE" sz="2400" dirty="0"/>
          </a:p>
          <a:p>
            <a:pPr marL="285750" indent="-285750">
              <a:buFont typeface="Symbol" panose="05050102010706020507" pitchFamily="18" charset="2"/>
              <a:buChar char="-"/>
            </a:pPr>
            <a:r>
              <a:rPr lang="de-DE" sz="2200" b="1" dirty="0"/>
              <a:t>Fehlende zeitliche Ressourcen</a:t>
            </a:r>
            <a:r>
              <a:rPr lang="de-DE" sz="2200" dirty="0"/>
              <a:t>, eine </a:t>
            </a:r>
            <a:r>
              <a:rPr lang="de-DE" sz="2200" b="1" dirty="0"/>
              <a:t>neue Wohnung </a:t>
            </a:r>
            <a:r>
              <a:rPr lang="de-DE" sz="2200" dirty="0"/>
              <a:t>zu suchen </a:t>
            </a:r>
          </a:p>
          <a:p>
            <a:pPr marL="285750" indent="-285750">
              <a:buFont typeface="Symbol" panose="05050102010706020507" pitchFamily="18" charset="2"/>
              <a:buChar char="-"/>
            </a:pPr>
            <a:r>
              <a:rPr lang="de-DE" sz="2200" b="1" dirty="0"/>
              <a:t>Fehlende finanzielle Ressourcen</a:t>
            </a:r>
          </a:p>
          <a:p>
            <a:pPr marL="285750" indent="-285750">
              <a:buFont typeface="Symbol" panose="05050102010706020507" pitchFamily="18" charset="2"/>
              <a:buChar char="-"/>
            </a:pPr>
            <a:r>
              <a:rPr lang="de-DE" sz="2200" b="1" dirty="0"/>
              <a:t>Kurzfristige Zusagen </a:t>
            </a:r>
            <a:r>
              <a:rPr lang="de-DE" sz="2200" dirty="0"/>
              <a:t>von</a:t>
            </a:r>
            <a:r>
              <a:rPr lang="de-DE" sz="2200" b="1" dirty="0"/>
              <a:t> Wohnungen</a:t>
            </a:r>
            <a:endParaRPr lang="de-DE" sz="2200" dirty="0"/>
          </a:p>
          <a:p>
            <a:pPr marL="285750" indent="-285750">
              <a:buFont typeface="Symbol" panose="05050102010706020507" pitchFamily="18" charset="2"/>
              <a:buChar char="-"/>
            </a:pPr>
            <a:r>
              <a:rPr lang="de-DE" sz="2200" b="1" dirty="0"/>
              <a:t>Nähe zum Kindergarten bzw. zur Schule </a:t>
            </a:r>
          </a:p>
          <a:p>
            <a:pPr marL="285750" indent="-285750">
              <a:buFont typeface="Symbol" panose="05050102010706020507" pitchFamily="18" charset="2"/>
              <a:buChar char="-"/>
            </a:pPr>
            <a:r>
              <a:rPr lang="de-DE" sz="2200" dirty="0"/>
              <a:t>Nur </a:t>
            </a:r>
            <a:r>
              <a:rPr lang="de-DE" sz="2200" b="1" dirty="0"/>
              <a:t>Substandard-Wohnungen leistbar</a:t>
            </a:r>
          </a:p>
          <a:p>
            <a:pPr marL="285750" indent="-285750">
              <a:buFont typeface="Symbol" panose="05050102010706020507" pitchFamily="18" charset="2"/>
              <a:buChar char="-"/>
            </a:pPr>
            <a:r>
              <a:rPr lang="de-DE" sz="2200" b="1" dirty="0"/>
              <a:t>Undurchsichtige Ablehnung </a:t>
            </a:r>
            <a:r>
              <a:rPr lang="de-DE" sz="2200" dirty="0"/>
              <a:t>des Wiener Wohntickets</a:t>
            </a:r>
          </a:p>
          <a:p>
            <a:pPr marL="285750" indent="-285750">
              <a:buFont typeface="Symbol" panose="05050102010706020507" pitchFamily="18" charset="2"/>
              <a:buChar char="-"/>
            </a:pPr>
            <a:r>
              <a:rPr lang="de-DE" sz="2200" b="1" dirty="0"/>
              <a:t>Diskriminierung bei Kreditvergabe </a:t>
            </a:r>
            <a:r>
              <a:rPr lang="de-DE" sz="2200" dirty="0"/>
              <a:t>und </a:t>
            </a:r>
            <a:r>
              <a:rPr lang="de-DE" sz="2200" b="1" dirty="0"/>
              <a:t>am Wohnungsmarkt</a:t>
            </a:r>
          </a:p>
          <a:p>
            <a:pPr marL="285750" indent="-285750">
              <a:buFont typeface="Symbol" panose="05050102010706020507" pitchFamily="18" charset="2"/>
              <a:buChar char="-"/>
            </a:pPr>
            <a:endParaRPr lang="de-DE" sz="2400" dirty="0"/>
          </a:p>
          <a:p>
            <a:pPr marL="285750" indent="-285750">
              <a:buFont typeface="Symbol" panose="05050102010706020507" pitchFamily="18" charset="2"/>
              <a:buChar char="-"/>
            </a:pPr>
            <a:endParaRPr lang="de-DE" sz="2400"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p:txBody>
      </p:sp>
      <p:sp>
        <p:nvSpPr>
          <p:cNvPr id="9" name="Textfeld 8">
            <a:extLst>
              <a:ext uri="{FF2B5EF4-FFF2-40B4-BE49-F238E27FC236}">
                <a16:creationId xmlns:a16="http://schemas.microsoft.com/office/drawing/2014/main" id="{5E2A5033-DB82-4303-BD93-CFE2B66CEF32}"/>
              </a:ext>
            </a:extLst>
          </p:cNvPr>
          <p:cNvSpPr txBox="1"/>
          <p:nvPr/>
        </p:nvSpPr>
        <p:spPr>
          <a:xfrm>
            <a:off x="731289" y="3872169"/>
            <a:ext cx="8159492" cy="2385268"/>
          </a:xfrm>
          <a:prstGeom prst="rect">
            <a:avLst/>
          </a:prstGeom>
          <a:solidFill>
            <a:schemeClr val="accent5">
              <a:lumMod val="40000"/>
              <a:lumOff val="60000"/>
            </a:schemeClr>
          </a:solidFill>
        </p:spPr>
        <p:txBody>
          <a:bodyPr wrap="square" rtlCol="0">
            <a:spAutoFit/>
          </a:bodyPr>
          <a:lstStyle/>
          <a:p>
            <a:pPr>
              <a:spcAft>
                <a:spcPts val="600"/>
              </a:spcAft>
            </a:pPr>
            <a:r>
              <a:rPr lang="de-DE" sz="1600" i="1" dirty="0">
                <a:latin typeface="Arial" panose="020B0604020202020204" pitchFamily="34" charset="0"/>
                <a:cs typeface="Arial" panose="020B0604020202020204" pitchFamily="34" charset="0"/>
              </a:rPr>
              <a:t>„Beim Termin mit dem Mann lief das Gespräch ab wie immer, zuerst wird auf das Alleinerziehen eingegangen (…). Der Bankberater meinte dann, ich werde die 20 000 € Eigenmittelersatzdarlehen nicht genehmigt bekommen, höchstens 2000 €, wenn überhaupt.“ (IP2 Frau Stahl)</a:t>
            </a:r>
          </a:p>
          <a:p>
            <a:pPr>
              <a:spcAft>
                <a:spcPts val="600"/>
              </a:spcAft>
            </a:pPr>
            <a:r>
              <a:rPr lang="de-DE" sz="1600" i="1" dirty="0">
                <a:latin typeface="Arial" panose="020B0604020202020204" pitchFamily="34" charset="0"/>
                <a:cs typeface="Arial" panose="020B0604020202020204" pitchFamily="34" charset="0"/>
              </a:rPr>
              <a:t>„Einmal hab ich mir eine Wohnung angeschaut und der Eigentümer war auch anwesend und er hat mich dann einfach auflaufen lassen mit meiner Situation, so nach dem Motto, aha sie sind alleinerziehend, ja können sie sich das überhaupt leisten, das war mir wirklich sehr unangenehm. Ich bin dann weggelaufen, bin aus der Situation geflohen.“ (IP2 Frau Stahl)</a:t>
            </a:r>
            <a:endParaRPr lang="de-DE" sz="1600" i="1"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122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0"/>
            <a:ext cx="9214337" cy="584775"/>
          </a:xfrm>
          <a:solidFill>
            <a:schemeClr val="bg1">
              <a:lumMod val="95000"/>
            </a:schemeClr>
          </a:solidFill>
        </p:spPr>
        <p:txBody>
          <a:bodyPr>
            <a:normAutofit fontScale="90000"/>
          </a:bodyPr>
          <a:lstStyle/>
          <a:p>
            <a:r>
              <a:rPr lang="de-DE" sz="3600" b="1" dirty="0"/>
              <a:t>Diskriminierung am Wohnungsmarkt</a:t>
            </a:r>
          </a:p>
        </p:txBody>
      </p:sp>
      <p:sp>
        <p:nvSpPr>
          <p:cNvPr id="7" name="Rechteck 6">
            <a:extLst>
              <a:ext uri="{FF2B5EF4-FFF2-40B4-BE49-F238E27FC236}">
                <a16:creationId xmlns:a16="http://schemas.microsoft.com/office/drawing/2014/main" id="{2BDA6803-136A-4CDD-8424-8B0A4E1D7354}"/>
              </a:ext>
            </a:extLst>
          </p:cNvPr>
          <p:cNvSpPr/>
          <p:nvPr/>
        </p:nvSpPr>
        <p:spPr>
          <a:xfrm>
            <a:off x="0" y="757285"/>
            <a:ext cx="8454683" cy="523220"/>
          </a:xfrm>
          <a:prstGeom prst="rect">
            <a:avLst/>
          </a:prstGeom>
        </p:spPr>
        <p:txBody>
          <a:bodyPr wrap="square">
            <a:spAutoFit/>
          </a:bodyPr>
          <a:lstStyle/>
          <a:p>
            <a:r>
              <a:rPr lang="de-DE" sz="1400" b="1" dirty="0">
                <a:solidFill>
                  <a:srgbClr val="000000"/>
                </a:solidFill>
                <a:latin typeface="Arial" panose="020B0604020202020204" pitchFamily="34" charset="0"/>
              </a:rPr>
              <a:t>Frage: Wie sehr treffen die folgenden Aussagen auf Sie zu? </a:t>
            </a:r>
            <a:r>
              <a:rPr lang="de-DE" sz="1400" i="1" dirty="0">
                <a:solidFill>
                  <a:srgbClr val="000000"/>
                </a:solidFill>
                <a:latin typeface="Arial" panose="020B0604020202020204" pitchFamily="34" charset="0"/>
              </a:rPr>
              <a:t>Basis: Befragte, die nach der Trennung nicht in der Wohnung verblieben sind. </a:t>
            </a:r>
            <a:endParaRPr lang="de-DE" sz="1400" i="1" dirty="0">
              <a:highlight>
                <a:srgbClr val="FFFF00"/>
              </a:highlight>
            </a:endParaRPr>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(Basis: 271); Angaben in Prozent</a:t>
            </a:r>
          </a:p>
        </p:txBody>
      </p:sp>
      <p:graphicFrame>
        <p:nvGraphicFramePr>
          <p:cNvPr id="11" name="Diagramm 10">
            <a:extLst>
              <a:ext uri="{FF2B5EF4-FFF2-40B4-BE49-F238E27FC236}">
                <a16:creationId xmlns:a16="http://schemas.microsoft.com/office/drawing/2014/main" id="{64BEDB99-3181-4745-9B9D-042418492BDB}"/>
              </a:ext>
            </a:extLst>
          </p:cNvPr>
          <p:cNvGraphicFramePr>
            <a:graphicFrameLocks/>
          </p:cNvGraphicFramePr>
          <p:nvPr>
            <p:extLst>
              <p:ext uri="{D42A27DB-BD31-4B8C-83A1-F6EECF244321}">
                <p14:modId xmlns:p14="http://schemas.microsoft.com/office/powerpoint/2010/main" val="3321099212"/>
              </p:ext>
            </p:extLst>
          </p:nvPr>
        </p:nvGraphicFramePr>
        <p:xfrm>
          <a:off x="907365" y="1252715"/>
          <a:ext cx="7934181" cy="30377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m 11">
            <a:extLst>
              <a:ext uri="{FF2B5EF4-FFF2-40B4-BE49-F238E27FC236}">
                <a16:creationId xmlns:a16="http://schemas.microsoft.com/office/drawing/2014/main" id="{1313CF34-3C28-4F36-834C-081B06102EE4}"/>
              </a:ext>
            </a:extLst>
          </p:cNvPr>
          <p:cNvGraphicFramePr>
            <a:graphicFrameLocks/>
          </p:cNvGraphicFramePr>
          <p:nvPr>
            <p:extLst>
              <p:ext uri="{D42A27DB-BD31-4B8C-83A1-F6EECF244321}">
                <p14:modId xmlns:p14="http://schemas.microsoft.com/office/powerpoint/2010/main" val="565708422"/>
              </p:ext>
            </p:extLst>
          </p:nvPr>
        </p:nvGraphicFramePr>
        <p:xfrm>
          <a:off x="907364" y="3960873"/>
          <a:ext cx="7934181" cy="32888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0144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1" y="0"/>
            <a:ext cx="9143999" cy="584775"/>
          </a:xfrm>
          <a:solidFill>
            <a:schemeClr val="bg1">
              <a:lumMod val="95000"/>
            </a:schemeClr>
          </a:solidFill>
        </p:spPr>
        <p:txBody>
          <a:bodyPr>
            <a:normAutofit fontScale="90000"/>
          </a:bodyPr>
          <a:lstStyle/>
          <a:p>
            <a:r>
              <a:rPr lang="de-DE" sz="3600" b="1" dirty="0"/>
              <a:t>Wohnübergang I</a:t>
            </a:r>
          </a:p>
        </p:txBody>
      </p:sp>
      <p:sp>
        <p:nvSpPr>
          <p:cNvPr id="7" name="Rechteck 6">
            <a:extLst>
              <a:ext uri="{FF2B5EF4-FFF2-40B4-BE49-F238E27FC236}">
                <a16:creationId xmlns:a16="http://schemas.microsoft.com/office/drawing/2014/main" id="{2BDA6803-136A-4CDD-8424-8B0A4E1D7354}"/>
              </a:ext>
            </a:extLst>
          </p:cNvPr>
          <p:cNvSpPr/>
          <p:nvPr/>
        </p:nvSpPr>
        <p:spPr>
          <a:xfrm>
            <a:off x="112542" y="910396"/>
            <a:ext cx="8454683" cy="523220"/>
          </a:xfrm>
          <a:prstGeom prst="rect">
            <a:avLst/>
          </a:prstGeom>
        </p:spPr>
        <p:txBody>
          <a:bodyPr wrap="square">
            <a:spAutoFit/>
          </a:bodyPr>
          <a:lstStyle/>
          <a:p>
            <a:r>
              <a:rPr lang="de-DE" sz="1400" b="1" dirty="0">
                <a:solidFill>
                  <a:srgbClr val="000000"/>
                </a:solidFill>
                <a:latin typeface="Arial" panose="020B0604020202020204" pitchFamily="34" charset="0"/>
              </a:rPr>
              <a:t>Frage: Wie haben Sie und Ihr(e) Kind(er) nach der Trennung/Scheidung gewohnt? Bitte wählen Sie jene Antwort, die am besten Ihre Situation gleich nach der Trennung/Scheidung beschreibt.  </a:t>
            </a:r>
            <a:endParaRPr lang="de-DE" sz="1400" i="1"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6" name="Diagramm 5">
            <a:extLst>
              <a:ext uri="{FF2B5EF4-FFF2-40B4-BE49-F238E27FC236}">
                <a16:creationId xmlns:a16="http://schemas.microsoft.com/office/drawing/2014/main" id="{171D3425-9475-48C5-B053-EBF6B79E43F8}"/>
              </a:ext>
            </a:extLst>
          </p:cNvPr>
          <p:cNvGraphicFramePr>
            <a:graphicFrameLocks/>
          </p:cNvGraphicFramePr>
          <p:nvPr>
            <p:extLst>
              <p:ext uri="{D42A27DB-BD31-4B8C-83A1-F6EECF244321}">
                <p14:modId xmlns:p14="http://schemas.microsoft.com/office/powerpoint/2010/main" val="1984602795"/>
              </p:ext>
            </p:extLst>
          </p:nvPr>
        </p:nvGraphicFramePr>
        <p:xfrm>
          <a:off x="407963" y="1750173"/>
          <a:ext cx="7659860" cy="44818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333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2BDA6803-136A-4CDD-8424-8B0A4E1D7354}"/>
              </a:ext>
            </a:extLst>
          </p:cNvPr>
          <p:cNvSpPr/>
          <p:nvPr/>
        </p:nvSpPr>
        <p:spPr>
          <a:xfrm>
            <a:off x="0" y="757285"/>
            <a:ext cx="8834511" cy="507831"/>
          </a:xfrm>
          <a:prstGeom prst="rect">
            <a:avLst/>
          </a:prstGeom>
        </p:spPr>
        <p:txBody>
          <a:bodyPr wrap="square">
            <a:spAutoFit/>
          </a:bodyPr>
          <a:lstStyle/>
          <a:p>
            <a:r>
              <a:rPr lang="de-DE" sz="1400" b="1" dirty="0">
                <a:solidFill>
                  <a:srgbClr val="000000"/>
                </a:solidFill>
                <a:latin typeface="Arial" panose="020B0604020202020204" pitchFamily="34" charset="0"/>
              </a:rPr>
              <a:t>Frage: Wie sehr treffen die folgenden Aussagen auf Sie zu? </a:t>
            </a:r>
            <a:r>
              <a:rPr lang="de-DE" sz="1300" i="1" dirty="0">
                <a:solidFill>
                  <a:srgbClr val="000000"/>
                </a:solidFill>
                <a:latin typeface="Arial" panose="020B0604020202020204" pitchFamily="34" charset="0"/>
              </a:rPr>
              <a:t>Basis: Befragte, die nicht schon seit der Geburt des Kindes alleinerziehend sind und die nach der Trennung/Scheidung nicht in der Wohnung verblieben sind. </a:t>
            </a:r>
            <a:endParaRPr lang="de-DE" sz="1300" i="1"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(Basis: 152); Angaben in Prozent</a:t>
            </a:r>
          </a:p>
        </p:txBody>
      </p:sp>
      <p:graphicFrame>
        <p:nvGraphicFramePr>
          <p:cNvPr id="9" name="Diagramm 8">
            <a:extLst>
              <a:ext uri="{FF2B5EF4-FFF2-40B4-BE49-F238E27FC236}">
                <a16:creationId xmlns:a16="http://schemas.microsoft.com/office/drawing/2014/main" id="{EF00E643-2957-47C9-B030-88600717FD65}"/>
              </a:ext>
            </a:extLst>
          </p:cNvPr>
          <p:cNvGraphicFramePr>
            <a:graphicFrameLocks/>
          </p:cNvGraphicFramePr>
          <p:nvPr>
            <p:extLst>
              <p:ext uri="{D42A27DB-BD31-4B8C-83A1-F6EECF244321}">
                <p14:modId xmlns:p14="http://schemas.microsoft.com/office/powerpoint/2010/main" val="1616220042"/>
              </p:ext>
            </p:extLst>
          </p:nvPr>
        </p:nvGraphicFramePr>
        <p:xfrm>
          <a:off x="1174651" y="1280505"/>
          <a:ext cx="7659860" cy="28412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m 9">
            <a:extLst>
              <a:ext uri="{FF2B5EF4-FFF2-40B4-BE49-F238E27FC236}">
                <a16:creationId xmlns:a16="http://schemas.microsoft.com/office/drawing/2014/main" id="{6CC0D4B9-5366-42AE-BCFD-88DD8B451000}"/>
              </a:ext>
            </a:extLst>
          </p:cNvPr>
          <p:cNvGraphicFramePr>
            <a:graphicFrameLocks/>
          </p:cNvGraphicFramePr>
          <p:nvPr>
            <p:extLst>
              <p:ext uri="{D42A27DB-BD31-4B8C-83A1-F6EECF244321}">
                <p14:modId xmlns:p14="http://schemas.microsoft.com/office/powerpoint/2010/main" val="3654075929"/>
              </p:ext>
            </p:extLst>
          </p:nvPr>
        </p:nvGraphicFramePr>
        <p:xfrm>
          <a:off x="1174651" y="3836348"/>
          <a:ext cx="7659860" cy="2958418"/>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el 1">
            <a:extLst>
              <a:ext uri="{FF2B5EF4-FFF2-40B4-BE49-F238E27FC236}">
                <a16:creationId xmlns:a16="http://schemas.microsoft.com/office/drawing/2014/main" id="{98BD1672-6E9E-462A-B834-B8ACC8F336DD}"/>
              </a:ext>
            </a:extLst>
          </p:cNvPr>
          <p:cNvSpPr>
            <a:spLocks noGrp="1"/>
          </p:cNvSpPr>
          <p:nvPr>
            <p:ph type="title"/>
          </p:nvPr>
        </p:nvSpPr>
        <p:spPr>
          <a:xfrm>
            <a:off x="1" y="0"/>
            <a:ext cx="9143999" cy="584775"/>
          </a:xfrm>
          <a:solidFill>
            <a:schemeClr val="bg1">
              <a:lumMod val="95000"/>
            </a:schemeClr>
          </a:solidFill>
        </p:spPr>
        <p:txBody>
          <a:bodyPr>
            <a:normAutofit fontScale="90000"/>
          </a:bodyPr>
          <a:lstStyle/>
          <a:p>
            <a:r>
              <a:rPr lang="de-DE" sz="3600" b="1" dirty="0"/>
              <a:t>Wohnübergang II</a:t>
            </a:r>
          </a:p>
        </p:txBody>
      </p:sp>
    </p:spTree>
    <p:extLst>
      <p:ext uri="{BB962C8B-B14F-4D97-AF65-F5344CB8AC3E}">
        <p14:creationId xmlns:p14="http://schemas.microsoft.com/office/powerpoint/2010/main" val="1308785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6D18C2E0-D40F-4E91-8B93-A23E57275122}"/>
              </a:ext>
            </a:extLst>
          </p:cNvPr>
          <p:cNvSpPr txBox="1"/>
          <p:nvPr/>
        </p:nvSpPr>
        <p:spPr>
          <a:xfrm>
            <a:off x="907364" y="6548545"/>
            <a:ext cx="7969349" cy="246221"/>
          </a:xfrm>
          <a:prstGeom prst="rect">
            <a:avLst/>
          </a:prstGeom>
          <a:noFill/>
        </p:spPr>
        <p:txBody>
          <a:bodyPr wrap="square" rtlCol="0">
            <a:spAutoFit/>
          </a:bodyPr>
          <a:lstStyle/>
          <a:p>
            <a:r>
              <a:rPr lang="de-DE" sz="1000" dirty="0"/>
              <a:t>JUNO im Auftrag der MA 50 2019: Wohnsituation und Wohnbedürfnisse von Alleinerziehenden in Wien. Zehn qualitativ problemzentrierte Interviews.</a:t>
            </a:r>
          </a:p>
        </p:txBody>
      </p:sp>
      <p:sp>
        <p:nvSpPr>
          <p:cNvPr id="3" name="Textfeld 2">
            <a:extLst>
              <a:ext uri="{FF2B5EF4-FFF2-40B4-BE49-F238E27FC236}">
                <a16:creationId xmlns:a16="http://schemas.microsoft.com/office/drawing/2014/main" id="{540E34AF-1940-4E37-A777-B9574351DB09}"/>
              </a:ext>
            </a:extLst>
          </p:cNvPr>
          <p:cNvSpPr txBox="1"/>
          <p:nvPr/>
        </p:nvSpPr>
        <p:spPr>
          <a:xfrm>
            <a:off x="900449" y="424715"/>
            <a:ext cx="7399490" cy="4647426"/>
          </a:xfrm>
          <a:prstGeom prst="rect">
            <a:avLst/>
          </a:prstGeom>
          <a:noFill/>
        </p:spPr>
        <p:txBody>
          <a:bodyPr wrap="square" rtlCol="0">
            <a:spAutoFit/>
          </a:bodyPr>
          <a:lstStyle/>
          <a:p>
            <a:endParaRPr lang="de-DE" sz="2400" dirty="0"/>
          </a:p>
          <a:p>
            <a:pPr marL="285750" indent="-285750">
              <a:buFont typeface="Symbol" panose="05050102010706020507" pitchFamily="18" charset="2"/>
              <a:buChar char="-"/>
            </a:pPr>
            <a:r>
              <a:rPr lang="de-DE" sz="2000" b="1" dirty="0"/>
              <a:t>Konflikte steigern </a:t>
            </a:r>
            <a:r>
              <a:rPr lang="de-DE" sz="2000" dirty="0"/>
              <a:t>sich </a:t>
            </a:r>
            <a:r>
              <a:rPr lang="de-DE" sz="2000" b="1" dirty="0"/>
              <a:t>nach einer Trennung/Scheidung</a:t>
            </a:r>
            <a:r>
              <a:rPr lang="de-DE" sz="2000" dirty="0"/>
              <a:t>: </a:t>
            </a:r>
            <a:r>
              <a:rPr lang="de-DE" sz="2000" b="1" dirty="0"/>
              <a:t>Belastung</a:t>
            </a:r>
            <a:r>
              <a:rPr lang="de-DE" sz="2000" dirty="0"/>
              <a:t> für alle Beteiligen, </a:t>
            </a:r>
            <a:r>
              <a:rPr lang="de-DE" sz="2000" b="1" dirty="0"/>
              <a:t>auch für Kinder</a:t>
            </a:r>
          </a:p>
          <a:p>
            <a:pPr marL="285750" indent="-285750">
              <a:buFont typeface="Symbol" panose="05050102010706020507" pitchFamily="18" charset="2"/>
              <a:buChar char="-"/>
            </a:pPr>
            <a:r>
              <a:rPr lang="de-DE" sz="2000" dirty="0"/>
              <a:t>Bei </a:t>
            </a:r>
            <a:r>
              <a:rPr lang="de-DE" sz="2000" b="1" dirty="0"/>
              <a:t>Verbleib in der Wohnung </a:t>
            </a:r>
            <a:r>
              <a:rPr lang="de-DE" sz="2000" dirty="0"/>
              <a:t>müssen </a:t>
            </a:r>
            <a:r>
              <a:rPr lang="de-DE" sz="2000" b="1" dirty="0"/>
              <a:t>Wohnkosten plötzlich alleine getragen</a:t>
            </a:r>
            <a:r>
              <a:rPr lang="de-DE" sz="2000" dirty="0"/>
              <a:t> werden</a:t>
            </a:r>
          </a:p>
          <a:p>
            <a:pPr marL="285750" indent="-285750">
              <a:buFont typeface="Symbol" panose="05050102010706020507" pitchFamily="18" charset="2"/>
              <a:buChar char="-"/>
            </a:pPr>
            <a:r>
              <a:rPr lang="de-DE" sz="2000" dirty="0"/>
              <a:t>Falls </a:t>
            </a:r>
            <a:r>
              <a:rPr lang="de-DE" sz="2000" b="1" dirty="0"/>
              <a:t>Auszug schnell gehen muss,</a:t>
            </a:r>
            <a:r>
              <a:rPr lang="de-DE" sz="2000" dirty="0"/>
              <a:t> </a:t>
            </a:r>
            <a:r>
              <a:rPr lang="de-DE" sz="2000" b="1" dirty="0"/>
              <a:t>bleibt keine Zeit</a:t>
            </a:r>
            <a:r>
              <a:rPr lang="de-DE" sz="2000" dirty="0"/>
              <a:t>, </a:t>
            </a:r>
            <a:r>
              <a:rPr lang="de-DE" sz="2000" b="1" dirty="0"/>
              <a:t>passende Wohnlösung </a:t>
            </a:r>
            <a:r>
              <a:rPr lang="de-DE" sz="2000" dirty="0"/>
              <a:t>zu finden, das führt </a:t>
            </a:r>
            <a:r>
              <a:rPr lang="de-DE" sz="2000" b="1" dirty="0"/>
              <a:t>zu multidimensionalen Problemlagen, die auch andere Lebensbereiche betreffen</a:t>
            </a:r>
          </a:p>
          <a:p>
            <a:pPr marL="285750" indent="-285750">
              <a:buFont typeface="Symbol" panose="05050102010706020507" pitchFamily="18" charset="2"/>
              <a:buChar char="-"/>
            </a:pPr>
            <a:r>
              <a:rPr lang="de-DE" sz="2000" b="1" dirty="0"/>
              <a:t>Keine vorhandenen alternativen Wohnmöglichkeiten </a:t>
            </a:r>
            <a:r>
              <a:rPr lang="de-DE" sz="2000" dirty="0"/>
              <a:t>führen dazu, dass </a:t>
            </a:r>
            <a:r>
              <a:rPr lang="de-DE" sz="2000" b="1" dirty="0"/>
              <a:t>Trennung/Scheidung hinausgezögert </a:t>
            </a:r>
            <a:r>
              <a:rPr lang="de-DE" sz="2000" dirty="0"/>
              <a:t>wird und in </a:t>
            </a:r>
            <a:r>
              <a:rPr lang="de-DE" sz="2000" b="1" dirty="0"/>
              <a:t>belastenden Partnerschaften verblieben werden muss</a:t>
            </a:r>
            <a:endParaRPr lang="de-DE" sz="2400" b="1"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p:txBody>
      </p:sp>
      <p:sp>
        <p:nvSpPr>
          <p:cNvPr id="9" name="Textfeld 8">
            <a:extLst>
              <a:ext uri="{FF2B5EF4-FFF2-40B4-BE49-F238E27FC236}">
                <a16:creationId xmlns:a16="http://schemas.microsoft.com/office/drawing/2014/main" id="{5E2A5033-DB82-4303-BD93-CFE2B66CEF32}"/>
              </a:ext>
            </a:extLst>
          </p:cNvPr>
          <p:cNvSpPr txBox="1"/>
          <p:nvPr/>
        </p:nvSpPr>
        <p:spPr>
          <a:xfrm>
            <a:off x="717221" y="4248071"/>
            <a:ext cx="8159492" cy="2185214"/>
          </a:xfrm>
          <a:prstGeom prst="rect">
            <a:avLst/>
          </a:prstGeom>
          <a:solidFill>
            <a:schemeClr val="accent5">
              <a:lumMod val="40000"/>
              <a:lumOff val="60000"/>
            </a:schemeClr>
          </a:solidFill>
        </p:spPr>
        <p:txBody>
          <a:bodyPr wrap="square" rtlCol="0">
            <a:spAutoFit/>
          </a:bodyPr>
          <a:lstStyle/>
          <a:p>
            <a:pPr>
              <a:spcAft>
                <a:spcPts val="600"/>
              </a:spcAft>
            </a:pPr>
            <a:r>
              <a:rPr lang="de-DE" sz="1400" i="1" dirty="0">
                <a:latin typeface="Arial" panose="020B0604020202020204" pitchFamily="34" charset="0"/>
                <a:cs typeface="Arial" panose="020B0604020202020204" pitchFamily="34" charset="0"/>
              </a:rPr>
              <a:t>„Es war sehr schwer, er hat so viel Alkohol getrunken (…) wir haben alle in seiner Wohnung gewohnt und ich bin mit den Kindern dann in die Übergangswohnung gezogen (…) ich hab noch 2 ½ Jahre gewartet, weil ich nicht wusste was ich tun soll, aber dann wurde es zu viel und ich bin gegangen. (IP6 Frau </a:t>
            </a:r>
            <a:r>
              <a:rPr lang="de-DE" sz="1400" i="1" dirty="0" err="1">
                <a:latin typeface="Arial" panose="020B0604020202020204" pitchFamily="34" charset="0"/>
                <a:cs typeface="Arial" panose="020B0604020202020204" pitchFamily="34" charset="0"/>
              </a:rPr>
              <a:t>Ibori</a:t>
            </a:r>
            <a:r>
              <a:rPr lang="de-DE" sz="1400" i="1" dirty="0">
                <a:latin typeface="Arial" panose="020B0604020202020204" pitchFamily="34" charset="0"/>
                <a:cs typeface="Arial" panose="020B0604020202020204" pitchFamily="34" charset="0"/>
              </a:rPr>
              <a:t>)</a:t>
            </a:r>
          </a:p>
          <a:p>
            <a:pPr>
              <a:spcAft>
                <a:spcPts val="600"/>
              </a:spcAft>
            </a:pPr>
            <a:r>
              <a:rPr lang="de-DE" sz="1400" i="1" dirty="0">
                <a:latin typeface="Arial" panose="020B0604020202020204" pitchFamily="34" charset="0"/>
                <a:cs typeface="Arial" panose="020B0604020202020204" pitchFamily="34" charset="0"/>
              </a:rPr>
              <a:t>„Nach der Trennung konnte ich mir die Wohnung nicht mehr leisten und bin zu meinen Eltern gezogen. Es hat eh gepasst, aber mit der Zeit wurde es mir einfach zu viel. Ich merkte, dass ich meine eigenen vier Wände brauche, um auch einfach Privatsphäre zu haben. (IP9 Frau </a:t>
            </a:r>
            <a:r>
              <a:rPr lang="de-DE" sz="1400" i="1" dirty="0" err="1">
                <a:latin typeface="Arial" panose="020B0604020202020204" pitchFamily="34" charset="0"/>
                <a:cs typeface="Arial" panose="020B0604020202020204" pitchFamily="34" charset="0"/>
              </a:rPr>
              <a:t>Gujic</a:t>
            </a:r>
            <a:r>
              <a:rPr lang="de-DE" sz="1400" i="1" dirty="0">
                <a:latin typeface="Arial" panose="020B0604020202020204" pitchFamily="34" charset="0"/>
                <a:cs typeface="Arial" panose="020B0604020202020204" pitchFamily="34" charset="0"/>
              </a:rPr>
              <a:t>)</a:t>
            </a:r>
          </a:p>
          <a:p>
            <a:pPr>
              <a:spcAft>
                <a:spcPts val="600"/>
              </a:spcAft>
            </a:pPr>
            <a:r>
              <a:rPr lang="de-DE" sz="1400" i="1" dirty="0">
                <a:latin typeface="Arial" panose="020B0604020202020204" pitchFamily="34" charset="0"/>
                <a:cs typeface="Arial" panose="020B0604020202020204" pitchFamily="34" charset="0"/>
              </a:rPr>
              <a:t>„Ja, das (temporäre Wohnübergangslösung) wäre eine große Hilfe gewesen, dann wäre ich schneller ausgezogen und hätte auch nur ein Kind gehabt.“ (IP6 Frau </a:t>
            </a:r>
            <a:r>
              <a:rPr lang="de-DE" sz="1400" i="1" dirty="0" err="1">
                <a:latin typeface="Arial" panose="020B0604020202020204" pitchFamily="34" charset="0"/>
                <a:cs typeface="Arial" panose="020B0604020202020204" pitchFamily="34" charset="0"/>
              </a:rPr>
              <a:t>Ibori</a:t>
            </a:r>
            <a:r>
              <a:rPr lang="de-DE" sz="1400" i="1" dirty="0">
                <a:latin typeface="Arial" panose="020B0604020202020204" pitchFamily="34" charset="0"/>
                <a:cs typeface="Arial" panose="020B0604020202020204" pitchFamily="34" charset="0"/>
              </a:rPr>
              <a:t>)</a:t>
            </a:r>
          </a:p>
        </p:txBody>
      </p:sp>
      <p:sp>
        <p:nvSpPr>
          <p:cNvPr id="10" name="Titel 1">
            <a:extLst>
              <a:ext uri="{FF2B5EF4-FFF2-40B4-BE49-F238E27FC236}">
                <a16:creationId xmlns:a16="http://schemas.microsoft.com/office/drawing/2014/main" id="{9D91318D-BB22-4ACC-B9E4-1D6CC4B8424D}"/>
              </a:ext>
            </a:extLst>
          </p:cNvPr>
          <p:cNvSpPr>
            <a:spLocks noGrp="1"/>
          </p:cNvSpPr>
          <p:nvPr>
            <p:ph type="title"/>
          </p:nvPr>
        </p:nvSpPr>
        <p:spPr>
          <a:xfrm>
            <a:off x="1" y="0"/>
            <a:ext cx="9143999" cy="584775"/>
          </a:xfrm>
          <a:solidFill>
            <a:schemeClr val="bg1">
              <a:lumMod val="95000"/>
            </a:schemeClr>
          </a:solidFill>
        </p:spPr>
        <p:txBody>
          <a:bodyPr>
            <a:normAutofit fontScale="90000"/>
          </a:bodyPr>
          <a:lstStyle/>
          <a:p>
            <a:r>
              <a:rPr lang="de-DE" sz="3600" b="1" dirty="0"/>
              <a:t>Wohnübergang III</a:t>
            </a:r>
          </a:p>
        </p:txBody>
      </p:sp>
    </p:spTree>
    <p:extLst>
      <p:ext uri="{BB962C8B-B14F-4D97-AF65-F5344CB8AC3E}">
        <p14:creationId xmlns:p14="http://schemas.microsoft.com/office/powerpoint/2010/main" val="3121479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17067"/>
            <a:ext cx="9200271" cy="584775"/>
          </a:xfrm>
          <a:solidFill>
            <a:schemeClr val="bg1">
              <a:lumMod val="95000"/>
            </a:schemeClr>
          </a:solidFill>
        </p:spPr>
        <p:txBody>
          <a:bodyPr>
            <a:normAutofit fontScale="90000"/>
          </a:bodyPr>
          <a:lstStyle/>
          <a:p>
            <a:r>
              <a:rPr lang="de-DE" sz="3600" b="1" dirty="0"/>
              <a:t>Gefahr von Wohnungslosigkeit</a:t>
            </a:r>
          </a:p>
        </p:txBody>
      </p:sp>
      <p:sp>
        <p:nvSpPr>
          <p:cNvPr id="7" name="Rechteck 6">
            <a:extLst>
              <a:ext uri="{FF2B5EF4-FFF2-40B4-BE49-F238E27FC236}">
                <a16:creationId xmlns:a16="http://schemas.microsoft.com/office/drawing/2014/main" id="{2BDA6803-136A-4CDD-8424-8B0A4E1D7354}"/>
              </a:ext>
            </a:extLst>
          </p:cNvPr>
          <p:cNvSpPr/>
          <p:nvPr/>
        </p:nvSpPr>
        <p:spPr>
          <a:xfrm>
            <a:off x="689317" y="975952"/>
            <a:ext cx="8454683" cy="523220"/>
          </a:xfrm>
          <a:prstGeom prst="rect">
            <a:avLst/>
          </a:prstGeom>
        </p:spPr>
        <p:txBody>
          <a:bodyPr wrap="square">
            <a:spAutoFit/>
          </a:bodyPr>
          <a:lstStyle/>
          <a:p>
            <a:r>
              <a:rPr lang="de-DE" sz="1400" b="1" dirty="0">
                <a:solidFill>
                  <a:srgbClr val="000000"/>
                </a:solidFill>
                <a:latin typeface="Arial" panose="020B0604020202020204" pitchFamily="34" charset="0"/>
              </a:rPr>
              <a:t>Frage: Waren Sie mit Ihrem Kind/Ihren Kindern schon einmal von Wohnungslosigkeit bedroht, also in Gefahr, die eigene Wohnung zu verlieren?  </a:t>
            </a:r>
            <a:endParaRPr lang="de-DE" sz="1400" i="1"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5" name="Diagramm 4">
            <a:extLst>
              <a:ext uri="{FF2B5EF4-FFF2-40B4-BE49-F238E27FC236}">
                <a16:creationId xmlns:a16="http://schemas.microsoft.com/office/drawing/2014/main" id="{DA934B64-170A-4803-9A6A-9A9B351EB8BA}"/>
              </a:ext>
            </a:extLst>
          </p:cNvPr>
          <p:cNvGraphicFramePr>
            <a:graphicFrameLocks/>
          </p:cNvGraphicFramePr>
          <p:nvPr>
            <p:extLst>
              <p:ext uri="{D42A27DB-BD31-4B8C-83A1-F6EECF244321}">
                <p14:modId xmlns:p14="http://schemas.microsoft.com/office/powerpoint/2010/main" val="2550244970"/>
              </p:ext>
            </p:extLst>
          </p:nvPr>
        </p:nvGraphicFramePr>
        <p:xfrm>
          <a:off x="801857" y="1750173"/>
          <a:ext cx="7455877" cy="41318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5198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2BDA6803-136A-4CDD-8424-8B0A4E1D7354}"/>
              </a:ext>
            </a:extLst>
          </p:cNvPr>
          <p:cNvSpPr/>
          <p:nvPr/>
        </p:nvSpPr>
        <p:spPr>
          <a:xfrm>
            <a:off x="1153551" y="900832"/>
            <a:ext cx="8426547" cy="707886"/>
          </a:xfrm>
          <a:prstGeom prst="rect">
            <a:avLst/>
          </a:prstGeom>
        </p:spPr>
        <p:txBody>
          <a:bodyPr wrap="square">
            <a:spAutoFit/>
          </a:bodyPr>
          <a:lstStyle/>
          <a:p>
            <a:r>
              <a:rPr lang="de-DE" sz="1400" b="1" dirty="0">
                <a:solidFill>
                  <a:srgbClr val="000000"/>
                </a:solidFill>
                <a:latin typeface="Arial" panose="020B0604020202020204" pitchFamily="34" charset="0"/>
              </a:rPr>
              <a:t>Frage: Warum haben Sie keine geförderte Wohnung/Gemeindewohnung (versucht zu) bekommen? </a:t>
            </a:r>
            <a:r>
              <a:rPr lang="de-DE" sz="1200" i="1" dirty="0">
                <a:solidFill>
                  <a:srgbClr val="000000"/>
                </a:solidFill>
                <a:latin typeface="Arial" panose="020B0604020202020204" pitchFamily="34" charset="0"/>
              </a:rPr>
              <a:t>Basis: Befragte, die nicht versucht haben eine geförderte Wohnung bzw. Gemeindewohnung zu bekommen bzw. keine bekommen haben. </a:t>
            </a:r>
            <a:endParaRPr lang="de-DE" sz="1200" i="1"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(Basis: 227); Angaben in Prozent</a:t>
            </a:r>
          </a:p>
        </p:txBody>
      </p:sp>
      <p:graphicFrame>
        <p:nvGraphicFramePr>
          <p:cNvPr id="6" name="Diagramm 5">
            <a:extLst>
              <a:ext uri="{FF2B5EF4-FFF2-40B4-BE49-F238E27FC236}">
                <a16:creationId xmlns:a16="http://schemas.microsoft.com/office/drawing/2014/main" id="{61AEC0F7-15C5-42CA-BB31-4140650754A5}"/>
              </a:ext>
            </a:extLst>
          </p:cNvPr>
          <p:cNvGraphicFramePr>
            <a:graphicFrameLocks/>
          </p:cNvGraphicFramePr>
          <p:nvPr>
            <p:extLst>
              <p:ext uri="{D42A27DB-BD31-4B8C-83A1-F6EECF244321}">
                <p14:modId xmlns:p14="http://schemas.microsoft.com/office/powerpoint/2010/main" val="4196572705"/>
              </p:ext>
            </p:extLst>
          </p:nvPr>
        </p:nvGraphicFramePr>
        <p:xfrm>
          <a:off x="527537" y="1533379"/>
          <a:ext cx="8039688" cy="5015166"/>
        </p:xfrm>
        <a:graphic>
          <a:graphicData uri="http://schemas.openxmlformats.org/drawingml/2006/chart">
            <c:chart xmlns:c="http://schemas.openxmlformats.org/drawingml/2006/chart" xmlns:r="http://schemas.openxmlformats.org/officeDocument/2006/relationships" r:id="rId2"/>
          </a:graphicData>
        </a:graphic>
      </p:graphicFrame>
      <p:sp>
        <p:nvSpPr>
          <p:cNvPr id="9" name="Titel 1">
            <a:extLst>
              <a:ext uri="{FF2B5EF4-FFF2-40B4-BE49-F238E27FC236}">
                <a16:creationId xmlns:a16="http://schemas.microsoft.com/office/drawing/2014/main" id="{8741EA85-1FBC-4A66-916A-2AA8A3EF0B06}"/>
              </a:ext>
            </a:extLst>
          </p:cNvPr>
          <p:cNvSpPr txBox="1">
            <a:spLocks/>
          </p:cNvSpPr>
          <p:nvPr/>
        </p:nvSpPr>
        <p:spPr>
          <a:xfrm>
            <a:off x="0" y="0"/>
            <a:ext cx="9186204" cy="848062"/>
          </a:xfrm>
          <a:prstGeom prst="rect">
            <a:avLst/>
          </a:prstGeom>
          <a:solidFill>
            <a:schemeClr val="bg1">
              <a:lumMod val="9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600" b="1" dirty="0"/>
              <a:t>Gründe für keine geförderte Wohnung bzw. Gemeindewohnung I </a:t>
            </a:r>
          </a:p>
        </p:txBody>
      </p:sp>
    </p:spTree>
    <p:extLst>
      <p:ext uri="{BB962C8B-B14F-4D97-AF65-F5344CB8AC3E}">
        <p14:creationId xmlns:p14="http://schemas.microsoft.com/office/powerpoint/2010/main" val="1170813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0"/>
            <a:ext cx="9186204" cy="848062"/>
          </a:xfrm>
          <a:solidFill>
            <a:schemeClr val="bg1">
              <a:lumMod val="95000"/>
            </a:schemeClr>
          </a:solidFill>
        </p:spPr>
        <p:txBody>
          <a:bodyPr>
            <a:noAutofit/>
          </a:bodyPr>
          <a:lstStyle/>
          <a:p>
            <a:r>
              <a:rPr lang="de-DE" sz="2600" b="1" dirty="0"/>
              <a:t>Gründe für keine geförderte Wohnung bzw. Gemeindewohnung II</a:t>
            </a:r>
          </a:p>
        </p:txBody>
      </p:sp>
      <p:sp>
        <p:nvSpPr>
          <p:cNvPr id="8" name="Textfeld 7">
            <a:extLst>
              <a:ext uri="{FF2B5EF4-FFF2-40B4-BE49-F238E27FC236}">
                <a16:creationId xmlns:a16="http://schemas.microsoft.com/office/drawing/2014/main" id="{6D18C2E0-D40F-4E91-8B93-A23E57275122}"/>
              </a:ext>
            </a:extLst>
          </p:cNvPr>
          <p:cNvSpPr txBox="1"/>
          <p:nvPr/>
        </p:nvSpPr>
        <p:spPr>
          <a:xfrm>
            <a:off x="907364" y="6548545"/>
            <a:ext cx="7969349" cy="246221"/>
          </a:xfrm>
          <a:prstGeom prst="rect">
            <a:avLst/>
          </a:prstGeom>
          <a:noFill/>
        </p:spPr>
        <p:txBody>
          <a:bodyPr wrap="square" rtlCol="0">
            <a:spAutoFit/>
          </a:bodyPr>
          <a:lstStyle/>
          <a:p>
            <a:r>
              <a:rPr lang="de-DE" sz="1000" dirty="0"/>
              <a:t>JUNO im Auftrag der MA 50 2019: Wohnsituation und Wohnbedürfnisse von Alleinerziehenden in Wien. Zehn qualitativ problemzentrierte Interviews.</a:t>
            </a:r>
          </a:p>
        </p:txBody>
      </p:sp>
      <p:sp>
        <p:nvSpPr>
          <p:cNvPr id="3" name="Textfeld 2">
            <a:extLst>
              <a:ext uri="{FF2B5EF4-FFF2-40B4-BE49-F238E27FC236}">
                <a16:creationId xmlns:a16="http://schemas.microsoft.com/office/drawing/2014/main" id="{540E34AF-1940-4E37-A777-B9574351DB09}"/>
              </a:ext>
            </a:extLst>
          </p:cNvPr>
          <p:cNvSpPr txBox="1"/>
          <p:nvPr/>
        </p:nvSpPr>
        <p:spPr>
          <a:xfrm>
            <a:off x="1181685" y="963480"/>
            <a:ext cx="6822834" cy="4031873"/>
          </a:xfrm>
          <a:prstGeom prst="rect">
            <a:avLst/>
          </a:prstGeom>
          <a:noFill/>
        </p:spPr>
        <p:txBody>
          <a:bodyPr wrap="square" rtlCol="0">
            <a:spAutoFit/>
          </a:bodyPr>
          <a:lstStyle/>
          <a:p>
            <a:pPr marL="285750" indent="-285750">
              <a:buFont typeface="Symbol" panose="05050102010706020507" pitchFamily="18" charset="2"/>
              <a:buChar char="-"/>
            </a:pPr>
            <a:r>
              <a:rPr lang="de-DE" sz="2000" b="1" dirty="0"/>
              <a:t>Empfundene Intransparenz der geförderten Wohnlandschaft </a:t>
            </a:r>
            <a:r>
              <a:rPr lang="de-DE" sz="2000" dirty="0"/>
              <a:t>in Wien</a:t>
            </a:r>
          </a:p>
          <a:p>
            <a:pPr marL="285750" indent="-285750">
              <a:buFont typeface="Symbol" panose="05050102010706020507" pitchFamily="18" charset="2"/>
              <a:buChar char="-"/>
            </a:pPr>
            <a:r>
              <a:rPr lang="de-DE" sz="2000" b="1" dirty="0"/>
              <a:t>Schlechter Ruf </a:t>
            </a:r>
            <a:r>
              <a:rPr lang="de-DE" sz="2000" dirty="0"/>
              <a:t>von</a:t>
            </a:r>
            <a:r>
              <a:rPr lang="de-DE" sz="2000" b="1" dirty="0"/>
              <a:t> Gemeindewohnungen</a:t>
            </a:r>
          </a:p>
          <a:p>
            <a:pPr marL="285750" indent="-285750">
              <a:buFont typeface="Symbol" panose="05050102010706020507" pitchFamily="18" charset="2"/>
              <a:buChar char="-"/>
            </a:pPr>
            <a:r>
              <a:rPr lang="de-DE" sz="2000" dirty="0"/>
              <a:t>Zu</a:t>
            </a:r>
            <a:r>
              <a:rPr lang="de-DE" sz="2000" b="1" dirty="0"/>
              <a:t> wenig Information über Zugang </a:t>
            </a:r>
            <a:r>
              <a:rPr lang="de-DE" sz="2000" dirty="0"/>
              <a:t>und</a:t>
            </a:r>
            <a:r>
              <a:rPr lang="de-DE" sz="2000" b="1" dirty="0"/>
              <a:t> geförderte Wohnmöglichkeiten</a:t>
            </a:r>
          </a:p>
          <a:p>
            <a:pPr marL="285750" indent="-285750">
              <a:buFont typeface="Symbol" panose="05050102010706020507" pitchFamily="18" charset="2"/>
              <a:buChar char="-"/>
            </a:pPr>
            <a:r>
              <a:rPr lang="de-DE" sz="2000" dirty="0"/>
              <a:t>Empfundene Willkür bei z.B. Absage oder Zusage des Wohntickets</a:t>
            </a:r>
          </a:p>
          <a:p>
            <a:pPr marL="285750" indent="-285750">
              <a:buFont typeface="Symbol" panose="05050102010706020507" pitchFamily="18" charset="2"/>
              <a:buChar char="-"/>
            </a:pPr>
            <a:r>
              <a:rPr lang="de-DE" sz="2000" b="1" dirty="0"/>
              <a:t>Resignation </a:t>
            </a:r>
            <a:r>
              <a:rPr lang="de-DE" sz="2000" dirty="0"/>
              <a:t>betreffend des </a:t>
            </a:r>
            <a:r>
              <a:rPr lang="de-DE" sz="2000" b="1" dirty="0"/>
              <a:t>geförderten Wohnbaus</a:t>
            </a:r>
          </a:p>
          <a:p>
            <a:pPr marL="285750" indent="-285750">
              <a:buFont typeface="Symbol" panose="05050102010706020507" pitchFamily="18" charset="2"/>
              <a:buChar char="-"/>
            </a:pPr>
            <a:endParaRPr lang="de-DE" sz="2400"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a:p>
            <a:pPr marL="285750" indent="-285750">
              <a:buFont typeface="Symbol" panose="05050102010706020507" pitchFamily="18" charset="2"/>
              <a:buChar char="-"/>
            </a:pPr>
            <a:endParaRPr lang="de-DE" dirty="0"/>
          </a:p>
        </p:txBody>
      </p:sp>
      <p:sp>
        <p:nvSpPr>
          <p:cNvPr id="9" name="Textfeld 8">
            <a:extLst>
              <a:ext uri="{FF2B5EF4-FFF2-40B4-BE49-F238E27FC236}">
                <a16:creationId xmlns:a16="http://schemas.microsoft.com/office/drawing/2014/main" id="{5E2A5033-DB82-4303-BD93-CFE2B66CEF32}"/>
              </a:ext>
            </a:extLst>
          </p:cNvPr>
          <p:cNvSpPr txBox="1"/>
          <p:nvPr/>
        </p:nvSpPr>
        <p:spPr>
          <a:xfrm>
            <a:off x="717221" y="3878583"/>
            <a:ext cx="8159492" cy="2139047"/>
          </a:xfrm>
          <a:prstGeom prst="rect">
            <a:avLst/>
          </a:prstGeom>
          <a:solidFill>
            <a:schemeClr val="accent5">
              <a:lumMod val="40000"/>
              <a:lumOff val="60000"/>
            </a:schemeClr>
          </a:solidFill>
        </p:spPr>
        <p:txBody>
          <a:bodyPr wrap="square" rtlCol="0">
            <a:spAutoFit/>
          </a:bodyPr>
          <a:lstStyle/>
          <a:p>
            <a:pPr>
              <a:spcAft>
                <a:spcPts val="600"/>
              </a:spcAft>
            </a:pPr>
            <a:r>
              <a:rPr lang="de-DE" sz="1600" i="1" dirty="0">
                <a:latin typeface="Arial" panose="020B0604020202020204" pitchFamily="34" charset="0"/>
                <a:cs typeface="Arial" panose="020B0604020202020204" pitchFamily="34" charset="0"/>
              </a:rPr>
              <a:t>„Von Genossenschaftswohnungen habe ich bis jetzt nur Horrorgeschichten gehört - dass es da so lange Wartelisten gibt - ich habe mich auf der Wiener Wohnen Homepage angemeldet, aber ich schaue nie hinein, bin da nicht so wirklich dahinter, weil ich nicht denke, dass ich eine bekomme.“ (IP5 Frau Gruber)</a:t>
            </a:r>
          </a:p>
          <a:p>
            <a:pPr>
              <a:spcAft>
                <a:spcPts val="600"/>
              </a:spcAft>
            </a:pPr>
            <a:r>
              <a:rPr lang="en-GB" sz="1600" i="1" dirty="0">
                <a:latin typeface="Arial" panose="020B0604020202020204" pitchFamily="34" charset="0"/>
                <a:cs typeface="Arial" panose="020B0604020202020204" pitchFamily="34" charset="0"/>
              </a:rPr>
              <a:t>“Ich </a:t>
            </a:r>
            <a:r>
              <a:rPr lang="en-GB" sz="1600" i="1" dirty="0" err="1">
                <a:latin typeface="Arial" panose="020B0604020202020204" pitchFamily="34" charset="0"/>
                <a:cs typeface="Arial" panose="020B0604020202020204" pitchFamily="34" charset="0"/>
              </a:rPr>
              <a:t>habe</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davor</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schon</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einen</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Antrag</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gestellt</a:t>
            </a:r>
            <a:r>
              <a:rPr lang="en-GB" sz="1600" i="1" dirty="0">
                <a:latin typeface="Arial" panose="020B0604020202020204" pitchFamily="34" charset="0"/>
                <a:cs typeface="Arial" panose="020B0604020202020204" pitchFamily="34" charset="0"/>
              </a:rPr>
              <a:t> und der </a:t>
            </a:r>
            <a:r>
              <a:rPr lang="en-GB" sz="1600" i="1" dirty="0" err="1">
                <a:latin typeface="Arial" panose="020B0604020202020204" pitchFamily="34" charset="0"/>
                <a:cs typeface="Arial" panose="020B0604020202020204" pitchFamily="34" charset="0"/>
              </a:rPr>
              <a:t>wurde</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abgelehnt</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Nach</a:t>
            </a:r>
            <a:r>
              <a:rPr lang="en-GB" sz="1600" i="1" dirty="0">
                <a:latin typeface="Arial" panose="020B0604020202020204" pitchFamily="34" charset="0"/>
                <a:cs typeface="Arial" panose="020B0604020202020204" pitchFamily="34" charset="0"/>
              </a:rPr>
              <a:t> der </a:t>
            </a:r>
            <a:r>
              <a:rPr lang="en-GB" sz="1600" i="1" dirty="0" err="1">
                <a:latin typeface="Arial" panose="020B0604020202020204" pitchFamily="34" charset="0"/>
                <a:cs typeface="Arial" panose="020B0604020202020204" pitchFamily="34" charset="0"/>
              </a:rPr>
              <a:t>Ablehnung</a:t>
            </a:r>
            <a:r>
              <a:rPr lang="en-GB" sz="1600" i="1" dirty="0">
                <a:latin typeface="Arial" panose="020B0604020202020204" pitchFamily="34" charset="0"/>
                <a:cs typeface="Arial" panose="020B0604020202020204" pitchFamily="34" charset="0"/>
              </a:rPr>
              <a:t> war ich </a:t>
            </a:r>
            <a:r>
              <a:rPr lang="en-GB" sz="1600" i="1" dirty="0" err="1">
                <a:latin typeface="Arial" panose="020B0604020202020204" pitchFamily="34" charset="0"/>
                <a:cs typeface="Arial" panose="020B0604020202020204" pitchFamily="34" charset="0"/>
              </a:rPr>
              <a:t>bei</a:t>
            </a:r>
            <a:r>
              <a:rPr lang="en-GB" sz="1600" i="1" dirty="0">
                <a:latin typeface="Arial" panose="020B0604020202020204" pitchFamily="34" charset="0"/>
                <a:cs typeface="Arial" panose="020B0604020202020204" pitchFamily="34" charset="0"/>
              </a:rPr>
              <a:t> der </a:t>
            </a:r>
            <a:r>
              <a:rPr lang="en-GB" sz="1600" i="1" dirty="0" err="1">
                <a:latin typeface="Arial" panose="020B0604020202020204" pitchFamily="34" charset="0"/>
                <a:cs typeface="Arial" panose="020B0604020202020204" pitchFamily="34" charset="0"/>
              </a:rPr>
              <a:t>Wohnungskommission</a:t>
            </a:r>
            <a:r>
              <a:rPr lang="en-GB" sz="1600" i="1" dirty="0">
                <a:latin typeface="Arial" panose="020B0604020202020204" pitchFamily="34" charset="0"/>
                <a:cs typeface="Arial" panose="020B0604020202020204" pitchFamily="34" charset="0"/>
              </a:rPr>
              <a:t>, hat </a:t>
            </a:r>
            <a:r>
              <a:rPr lang="en-GB" sz="1600" i="1" dirty="0" err="1">
                <a:latin typeface="Arial" panose="020B0604020202020204" pitchFamily="34" charset="0"/>
                <a:cs typeface="Arial" panose="020B0604020202020204" pitchFamily="34" charset="0"/>
              </a:rPr>
              <a:t>auch</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nichts</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gebracht</a:t>
            </a:r>
            <a:r>
              <a:rPr lang="en-GB" sz="1600" i="1" dirty="0">
                <a:latin typeface="Arial" panose="020B0604020202020204" pitchFamily="34" charset="0"/>
                <a:cs typeface="Arial" panose="020B0604020202020204" pitchFamily="34" charset="0"/>
              </a:rPr>
              <a:t>. Dann </a:t>
            </a:r>
            <a:r>
              <a:rPr lang="en-GB" sz="1600" i="1" dirty="0" err="1">
                <a:latin typeface="Arial" panose="020B0604020202020204" pitchFamily="34" charset="0"/>
                <a:cs typeface="Arial" panose="020B0604020202020204" pitchFamily="34" charset="0"/>
              </a:rPr>
              <a:t>habe</a:t>
            </a:r>
            <a:r>
              <a:rPr lang="en-GB" sz="1600" i="1" dirty="0">
                <a:latin typeface="Arial" panose="020B0604020202020204" pitchFamily="34" charset="0"/>
                <a:cs typeface="Arial" panose="020B0604020202020204" pitchFamily="34" charset="0"/>
              </a:rPr>
              <a:t> ich </a:t>
            </a:r>
            <a:r>
              <a:rPr lang="en-GB" sz="1600" i="1" dirty="0" err="1">
                <a:latin typeface="Arial" panose="020B0604020202020204" pitchFamily="34" charset="0"/>
                <a:cs typeface="Arial" panose="020B0604020202020204" pitchFamily="34" charset="0"/>
              </a:rPr>
              <a:t>ein</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paar</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Monate</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später</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wieder</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einen</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gestellt</a:t>
            </a:r>
            <a:r>
              <a:rPr lang="en-GB" sz="1600" i="1" dirty="0">
                <a:latin typeface="Arial" panose="020B0604020202020204" pitchFamily="34" charset="0"/>
                <a:cs typeface="Arial" panose="020B0604020202020204" pitchFamily="34" charset="0"/>
              </a:rPr>
              <a:t> und das hat </a:t>
            </a:r>
            <a:r>
              <a:rPr lang="en-GB" sz="1600" i="1" dirty="0" err="1">
                <a:latin typeface="Arial" panose="020B0604020202020204" pitchFamily="34" charset="0"/>
                <a:cs typeface="Arial" panose="020B0604020202020204" pitchFamily="34" charset="0"/>
              </a:rPr>
              <a:t>dann</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geklappt</a:t>
            </a:r>
            <a:r>
              <a:rPr lang="en-GB" sz="1600" i="1" dirty="0">
                <a:latin typeface="Arial" panose="020B0604020202020204" pitchFamily="34" charset="0"/>
                <a:cs typeface="Arial" panose="020B0604020202020204" pitchFamily="34" charset="0"/>
              </a:rPr>
              <a:t> - </a:t>
            </a:r>
            <a:r>
              <a:rPr lang="en-GB" sz="1600" i="1" dirty="0" err="1">
                <a:latin typeface="Arial" panose="020B0604020202020204" pitchFamily="34" charset="0"/>
                <a:cs typeface="Arial" panose="020B0604020202020204" pitchFamily="34" charset="0"/>
              </a:rPr>
              <a:t>keine</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Ahnung</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warum</a:t>
            </a:r>
            <a:r>
              <a:rPr lang="en-GB" sz="1600" i="1" dirty="0">
                <a:latin typeface="Arial" panose="020B0604020202020204" pitchFamily="34" charset="0"/>
                <a:cs typeface="Arial" panose="020B0604020202020204" pitchFamily="34" charset="0"/>
              </a:rPr>
              <a:t> - es war </a:t>
            </a:r>
            <a:r>
              <a:rPr lang="en-GB" sz="1600" i="1" dirty="0" err="1">
                <a:latin typeface="Arial" panose="020B0604020202020204" pitchFamily="34" charset="0"/>
                <a:cs typeface="Arial" panose="020B0604020202020204" pitchFamily="34" charset="0"/>
              </a:rPr>
              <a:t>nichts</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anders</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als</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bei</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dem</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anderen</a:t>
            </a:r>
            <a:r>
              <a:rPr lang="en-GB" sz="1600" i="1" dirty="0">
                <a:latin typeface="Arial" panose="020B0604020202020204" pitchFamily="34" charset="0"/>
                <a:cs typeface="Arial" panose="020B0604020202020204" pitchFamily="34" charset="0"/>
              </a:rPr>
              <a:t> </a:t>
            </a:r>
            <a:r>
              <a:rPr lang="en-GB" sz="1600" i="1" dirty="0" err="1">
                <a:latin typeface="Arial" panose="020B0604020202020204" pitchFamily="34" charset="0"/>
                <a:cs typeface="Arial" panose="020B0604020202020204" pitchFamily="34" charset="0"/>
              </a:rPr>
              <a:t>Versuch</a:t>
            </a:r>
            <a:r>
              <a:rPr lang="en-GB" sz="1600" i="1" dirty="0">
                <a:latin typeface="Arial" panose="020B0604020202020204" pitchFamily="34" charset="0"/>
                <a:cs typeface="Arial" panose="020B0604020202020204" pitchFamily="34" charset="0"/>
              </a:rPr>
              <a:t>.” (IP10 Frau </a:t>
            </a:r>
            <a:r>
              <a:rPr lang="en-GB" sz="1600" i="1" dirty="0" err="1">
                <a:latin typeface="Arial" panose="020B0604020202020204" pitchFamily="34" charset="0"/>
                <a:cs typeface="Arial" panose="020B0604020202020204" pitchFamily="34" charset="0"/>
              </a:rPr>
              <a:t>Buhari</a:t>
            </a:r>
            <a:r>
              <a:rPr lang="en-GB" sz="1600" i="1" dirty="0">
                <a:latin typeface="Arial" panose="020B0604020202020204" pitchFamily="34" charset="0"/>
                <a:cs typeface="Arial" panose="020B0604020202020204" pitchFamily="34" charset="0"/>
              </a:rPr>
              <a:t>)</a:t>
            </a:r>
            <a:endParaRPr lang="de-DE"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952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0"/>
            <a:ext cx="9186203" cy="584775"/>
          </a:xfrm>
          <a:solidFill>
            <a:schemeClr val="bg1">
              <a:lumMod val="95000"/>
            </a:schemeClr>
          </a:solidFill>
        </p:spPr>
        <p:txBody>
          <a:bodyPr>
            <a:normAutofit fontScale="90000"/>
          </a:bodyPr>
          <a:lstStyle/>
          <a:p>
            <a:r>
              <a:rPr lang="de-DE" sz="3600" b="1" dirty="0"/>
              <a:t>Gemeinschaftliches Wohnen I</a:t>
            </a:r>
          </a:p>
        </p:txBody>
      </p:sp>
      <p:sp>
        <p:nvSpPr>
          <p:cNvPr id="7" name="Rechteck 6">
            <a:extLst>
              <a:ext uri="{FF2B5EF4-FFF2-40B4-BE49-F238E27FC236}">
                <a16:creationId xmlns:a16="http://schemas.microsoft.com/office/drawing/2014/main" id="{2BDA6803-136A-4CDD-8424-8B0A4E1D7354}"/>
              </a:ext>
            </a:extLst>
          </p:cNvPr>
          <p:cNvSpPr/>
          <p:nvPr/>
        </p:nvSpPr>
        <p:spPr>
          <a:xfrm>
            <a:off x="689317" y="1047184"/>
            <a:ext cx="8454683" cy="738664"/>
          </a:xfrm>
          <a:prstGeom prst="rect">
            <a:avLst/>
          </a:prstGeom>
        </p:spPr>
        <p:txBody>
          <a:bodyPr wrap="square">
            <a:spAutoFit/>
          </a:bodyPr>
          <a:lstStyle/>
          <a:p>
            <a:r>
              <a:rPr lang="de-DE" sz="1400" b="1" dirty="0">
                <a:solidFill>
                  <a:srgbClr val="000000"/>
                </a:solidFill>
                <a:latin typeface="Arial" panose="020B0604020202020204" pitchFamily="34" charset="0"/>
              </a:rPr>
              <a:t>Frage: Es gibt ja auch andere Wohnformen, bei denen viel Wert auf Gemeinschaft zwischen den HausbewohnerInnen gelegt wird. Können Sie sich ganz allgemein vorstellen, in solche gemeinschaftlichen Wohnformen zu ziehen?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6" name="Diagramm 5">
            <a:extLst>
              <a:ext uri="{FF2B5EF4-FFF2-40B4-BE49-F238E27FC236}">
                <a16:creationId xmlns:a16="http://schemas.microsoft.com/office/drawing/2014/main" id="{94954B07-8134-48F4-83CD-5515273C0FD2}"/>
              </a:ext>
            </a:extLst>
          </p:cNvPr>
          <p:cNvGraphicFramePr>
            <a:graphicFrameLocks/>
          </p:cNvGraphicFramePr>
          <p:nvPr>
            <p:extLst>
              <p:ext uri="{D42A27DB-BD31-4B8C-83A1-F6EECF244321}">
                <p14:modId xmlns:p14="http://schemas.microsoft.com/office/powerpoint/2010/main" val="324711743"/>
              </p:ext>
            </p:extLst>
          </p:nvPr>
        </p:nvGraphicFramePr>
        <p:xfrm>
          <a:off x="689317" y="1785849"/>
          <a:ext cx="7877908" cy="43898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43430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0F21102-E212-4D57-BFA4-ED4FECED8697}"/>
              </a:ext>
            </a:extLst>
          </p:cNvPr>
          <p:cNvSpPr>
            <a:spLocks noGrp="1"/>
          </p:cNvSpPr>
          <p:nvPr>
            <p:ph idx="1"/>
          </p:nvPr>
        </p:nvSpPr>
        <p:spPr>
          <a:xfrm>
            <a:off x="628649" y="1576888"/>
            <a:ext cx="6953837" cy="4351338"/>
          </a:xfrm>
        </p:spPr>
        <p:txBody>
          <a:bodyPr>
            <a:normAutofit/>
          </a:bodyPr>
          <a:lstStyle/>
          <a:p>
            <a:pPr>
              <a:spcAft>
                <a:spcPts val="600"/>
              </a:spcAft>
              <a:buFont typeface="Symbol" panose="05050102010706020507" pitchFamily="18" charset="2"/>
              <a:buChar char="-"/>
            </a:pPr>
            <a:r>
              <a:rPr lang="de-DE" sz="2600" dirty="0"/>
              <a:t>Wie gestaltet sich die Wohnsituation von Alleinerziehenden in Wien?</a:t>
            </a:r>
          </a:p>
          <a:p>
            <a:pPr>
              <a:spcAft>
                <a:spcPts val="600"/>
              </a:spcAft>
              <a:buFont typeface="Symbol" panose="05050102010706020507" pitchFamily="18" charset="2"/>
              <a:buChar char="-"/>
            </a:pPr>
            <a:r>
              <a:rPr lang="de-DE" sz="2600" dirty="0"/>
              <a:t>Wie gestalten sich die Wohnbedürfnisse von Alleinerziehenden in Wien?</a:t>
            </a:r>
          </a:p>
          <a:p>
            <a:pPr>
              <a:spcAft>
                <a:spcPts val="600"/>
              </a:spcAft>
              <a:buFont typeface="Symbol" panose="05050102010706020507" pitchFamily="18" charset="2"/>
              <a:buChar char="-"/>
            </a:pPr>
            <a:r>
              <a:rPr lang="de-DE" sz="2600" dirty="0"/>
              <a:t>Mit welchen Herausforderungen sind Alleinerziehende während der Trennungs- und Scheidungsphase hinsichtlich des Wohnens konfrontiert?</a:t>
            </a:r>
          </a:p>
          <a:p>
            <a:pPr>
              <a:spcAft>
                <a:spcPts val="600"/>
              </a:spcAft>
              <a:buFont typeface="Symbol" panose="05050102010706020507" pitchFamily="18" charset="2"/>
              <a:buChar char="-"/>
            </a:pPr>
            <a:r>
              <a:rPr lang="de-DE" sz="2600" dirty="0"/>
              <a:t>Welche Bedeutung haben gemeinschaftliche Wohnformen für Alleinerziehende in Wien?</a:t>
            </a:r>
          </a:p>
        </p:txBody>
      </p:sp>
      <p:sp>
        <p:nvSpPr>
          <p:cNvPr id="5" name="Titel 1">
            <a:extLst>
              <a:ext uri="{FF2B5EF4-FFF2-40B4-BE49-F238E27FC236}">
                <a16:creationId xmlns:a16="http://schemas.microsoft.com/office/drawing/2014/main" id="{02475D14-4816-4115-9A30-980D73E262D4}"/>
              </a:ext>
            </a:extLst>
          </p:cNvPr>
          <p:cNvSpPr>
            <a:spLocks noGrp="1"/>
          </p:cNvSpPr>
          <p:nvPr>
            <p:ph type="title"/>
          </p:nvPr>
        </p:nvSpPr>
        <p:spPr>
          <a:xfrm>
            <a:off x="-23300" y="0"/>
            <a:ext cx="9190599" cy="987939"/>
          </a:xfrm>
          <a:solidFill>
            <a:schemeClr val="bg1">
              <a:lumMod val="95000"/>
            </a:schemeClr>
          </a:solidFill>
        </p:spPr>
        <p:txBody>
          <a:bodyPr/>
          <a:lstStyle/>
          <a:p>
            <a:r>
              <a:rPr lang="de-DE" b="1" dirty="0"/>
              <a:t>Fragestellungen</a:t>
            </a:r>
          </a:p>
        </p:txBody>
      </p:sp>
    </p:spTree>
    <p:extLst>
      <p:ext uri="{BB962C8B-B14F-4D97-AF65-F5344CB8AC3E}">
        <p14:creationId xmlns:p14="http://schemas.microsoft.com/office/powerpoint/2010/main" val="704823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0"/>
            <a:ext cx="9186202" cy="584775"/>
          </a:xfrm>
          <a:solidFill>
            <a:schemeClr val="bg1">
              <a:lumMod val="95000"/>
            </a:schemeClr>
          </a:solidFill>
        </p:spPr>
        <p:txBody>
          <a:bodyPr>
            <a:normAutofit fontScale="90000"/>
          </a:bodyPr>
          <a:lstStyle/>
          <a:p>
            <a:r>
              <a:rPr lang="de-DE" sz="3600" b="1" dirty="0"/>
              <a:t>Gemeinschaftliches Wohnen II</a:t>
            </a:r>
          </a:p>
        </p:txBody>
      </p:sp>
      <p:sp>
        <p:nvSpPr>
          <p:cNvPr id="7" name="Rechteck 6">
            <a:extLst>
              <a:ext uri="{FF2B5EF4-FFF2-40B4-BE49-F238E27FC236}">
                <a16:creationId xmlns:a16="http://schemas.microsoft.com/office/drawing/2014/main" id="{2BDA6803-136A-4CDD-8424-8B0A4E1D7354}"/>
              </a:ext>
            </a:extLst>
          </p:cNvPr>
          <p:cNvSpPr/>
          <p:nvPr/>
        </p:nvSpPr>
        <p:spPr>
          <a:xfrm>
            <a:off x="689317" y="975952"/>
            <a:ext cx="8454683" cy="523220"/>
          </a:xfrm>
          <a:prstGeom prst="rect">
            <a:avLst/>
          </a:prstGeom>
        </p:spPr>
        <p:txBody>
          <a:bodyPr wrap="square">
            <a:spAutoFit/>
          </a:bodyPr>
          <a:lstStyle/>
          <a:p>
            <a:r>
              <a:rPr lang="de-DE" sz="1400" b="1" dirty="0">
                <a:solidFill>
                  <a:srgbClr val="000000"/>
                </a:solidFill>
                <a:latin typeface="Arial" panose="020B0604020202020204" pitchFamily="34" charset="0"/>
              </a:rPr>
              <a:t>Frage: Welche gemeinschaftlichen Wohnformen sprechen Sie an? </a:t>
            </a:r>
            <a:r>
              <a:rPr lang="de-DE" sz="1400" i="1" dirty="0">
                <a:solidFill>
                  <a:srgbClr val="000000"/>
                </a:solidFill>
                <a:latin typeface="Arial" panose="020B0604020202020204" pitchFamily="34" charset="0"/>
              </a:rPr>
              <a:t>Basis: Befragte, die gemeinschaftliche Wohnformen nicht ausschließen. </a:t>
            </a:r>
            <a:endParaRPr lang="de-DE" sz="1400" i="1"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(Basis: 215); Angaben in Prozent</a:t>
            </a:r>
          </a:p>
        </p:txBody>
      </p:sp>
      <p:graphicFrame>
        <p:nvGraphicFramePr>
          <p:cNvPr id="9" name="Diagramm 8">
            <a:extLst>
              <a:ext uri="{FF2B5EF4-FFF2-40B4-BE49-F238E27FC236}">
                <a16:creationId xmlns:a16="http://schemas.microsoft.com/office/drawing/2014/main" id="{E346F266-0B70-4673-8432-8DC5E14CAEB9}"/>
              </a:ext>
            </a:extLst>
          </p:cNvPr>
          <p:cNvGraphicFramePr>
            <a:graphicFrameLocks/>
          </p:cNvGraphicFramePr>
          <p:nvPr>
            <p:extLst>
              <p:ext uri="{D42A27DB-BD31-4B8C-83A1-F6EECF244321}">
                <p14:modId xmlns:p14="http://schemas.microsoft.com/office/powerpoint/2010/main" val="887976149"/>
              </p:ext>
            </p:extLst>
          </p:nvPr>
        </p:nvGraphicFramePr>
        <p:xfrm>
          <a:off x="274319" y="1527308"/>
          <a:ext cx="7913078" cy="49051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294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2A7D16C-5AC9-4F21-9C83-931B1846A3A4}"/>
              </a:ext>
            </a:extLst>
          </p:cNvPr>
          <p:cNvSpPr>
            <a:spLocks noGrp="1"/>
          </p:cNvSpPr>
          <p:nvPr>
            <p:ph type="ctrTitle"/>
          </p:nvPr>
        </p:nvSpPr>
        <p:spPr>
          <a:xfrm>
            <a:off x="685800" y="1642868"/>
            <a:ext cx="7772400" cy="2387600"/>
          </a:xfrm>
        </p:spPr>
        <p:txBody>
          <a:bodyPr/>
          <a:lstStyle/>
          <a:p>
            <a:r>
              <a:rPr lang="de-DE" dirty="0"/>
              <a:t>Vielen Dank für Ihre Aufmerksamkeit!</a:t>
            </a:r>
          </a:p>
        </p:txBody>
      </p:sp>
      <p:sp>
        <p:nvSpPr>
          <p:cNvPr id="5" name="Untertitel 4">
            <a:extLst>
              <a:ext uri="{FF2B5EF4-FFF2-40B4-BE49-F238E27FC236}">
                <a16:creationId xmlns:a16="http://schemas.microsoft.com/office/drawing/2014/main" id="{CCAFDF6B-3F34-4F97-9C01-F3D51658DC26}"/>
              </a:ext>
            </a:extLst>
          </p:cNvPr>
          <p:cNvSpPr>
            <a:spLocks noGrp="1"/>
          </p:cNvSpPr>
          <p:nvPr>
            <p:ph type="subTitle" idx="1"/>
          </p:nvPr>
        </p:nvSpPr>
        <p:spPr>
          <a:xfrm>
            <a:off x="1143000" y="4684786"/>
            <a:ext cx="6858000" cy="1655762"/>
          </a:xfrm>
        </p:spPr>
        <p:txBody>
          <a:bodyPr>
            <a:noAutofit/>
          </a:bodyPr>
          <a:lstStyle/>
          <a:p>
            <a:pPr algn="l"/>
            <a:r>
              <a:rPr lang="de-DE" sz="2200" u="sng" dirty="0"/>
              <a:t>Kontakt: </a:t>
            </a:r>
          </a:p>
          <a:p>
            <a:pPr algn="l"/>
            <a:r>
              <a:rPr lang="de-DE" sz="2200" dirty="0"/>
              <a:t>Mag. Sarah Zeller </a:t>
            </a:r>
          </a:p>
          <a:p>
            <a:pPr algn="l"/>
            <a:r>
              <a:rPr lang="de-DE" sz="2200" dirty="0">
                <a:hlinkClick r:id="rId2"/>
              </a:rPr>
              <a:t>office@alleinerziehen-juno.at</a:t>
            </a:r>
            <a:endParaRPr lang="de-DE" sz="2200" dirty="0"/>
          </a:p>
          <a:p>
            <a:pPr algn="l"/>
            <a:r>
              <a:rPr lang="de-DE" sz="2200" dirty="0"/>
              <a:t>0680/2067520</a:t>
            </a:r>
          </a:p>
        </p:txBody>
      </p:sp>
    </p:spTree>
    <p:extLst>
      <p:ext uri="{BB962C8B-B14F-4D97-AF65-F5344CB8AC3E}">
        <p14:creationId xmlns:p14="http://schemas.microsoft.com/office/powerpoint/2010/main" val="334336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13513"/>
            <a:ext cx="9144000" cy="584775"/>
          </a:xfrm>
          <a:solidFill>
            <a:schemeClr val="bg1">
              <a:lumMod val="95000"/>
            </a:schemeClr>
          </a:solidFill>
        </p:spPr>
        <p:txBody>
          <a:bodyPr>
            <a:normAutofit fontScale="90000"/>
          </a:bodyPr>
          <a:lstStyle/>
          <a:p>
            <a:r>
              <a:rPr lang="de-DE" sz="3600" b="1" dirty="0"/>
              <a:t>Zufriedenheit mit Wohnung  </a:t>
            </a:r>
          </a:p>
        </p:txBody>
      </p:sp>
      <p:sp>
        <p:nvSpPr>
          <p:cNvPr id="7" name="Rechteck 6">
            <a:extLst>
              <a:ext uri="{FF2B5EF4-FFF2-40B4-BE49-F238E27FC236}">
                <a16:creationId xmlns:a16="http://schemas.microsoft.com/office/drawing/2014/main" id="{2BDA6803-136A-4CDD-8424-8B0A4E1D7354}"/>
              </a:ext>
            </a:extLst>
          </p:cNvPr>
          <p:cNvSpPr/>
          <p:nvPr/>
        </p:nvSpPr>
        <p:spPr>
          <a:xfrm>
            <a:off x="260250" y="1040776"/>
            <a:ext cx="8454683" cy="523220"/>
          </a:xfrm>
          <a:prstGeom prst="rect">
            <a:avLst/>
          </a:prstGeom>
        </p:spPr>
        <p:txBody>
          <a:bodyPr wrap="square">
            <a:spAutoFit/>
          </a:bodyPr>
          <a:lstStyle/>
          <a:p>
            <a:r>
              <a:rPr lang="de-DE" sz="1400" b="1" dirty="0">
                <a:solidFill>
                  <a:srgbClr val="000000"/>
                </a:solidFill>
                <a:latin typeface="Arial" panose="020B0604020202020204" pitchFamily="34" charset="0"/>
              </a:rPr>
              <a:t>Frage: Bitte bewerten Sie anhand einer Skala von 1 bis 4, wie zufrieden Sie insgesamt mit Ihrer aktuellen Wohnung sind.</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9" name="Diagramm 8">
            <a:extLst>
              <a:ext uri="{FF2B5EF4-FFF2-40B4-BE49-F238E27FC236}">
                <a16:creationId xmlns:a16="http://schemas.microsoft.com/office/drawing/2014/main" id="{62785569-5027-4980-9095-2FB7F0F0A4E8}"/>
              </a:ext>
            </a:extLst>
          </p:cNvPr>
          <p:cNvGraphicFramePr>
            <a:graphicFrameLocks/>
          </p:cNvGraphicFramePr>
          <p:nvPr>
            <p:extLst>
              <p:ext uri="{D42A27DB-BD31-4B8C-83A1-F6EECF244321}">
                <p14:modId xmlns:p14="http://schemas.microsoft.com/office/powerpoint/2010/main" val="3792148248"/>
              </p:ext>
            </p:extLst>
          </p:nvPr>
        </p:nvGraphicFramePr>
        <p:xfrm>
          <a:off x="759654" y="1669269"/>
          <a:ext cx="7455877" cy="41455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8101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14068" y="-9284"/>
            <a:ext cx="9256541" cy="584775"/>
          </a:xfrm>
          <a:solidFill>
            <a:schemeClr val="bg1">
              <a:lumMod val="95000"/>
            </a:schemeClr>
          </a:solidFill>
        </p:spPr>
        <p:txBody>
          <a:bodyPr>
            <a:normAutofit fontScale="90000"/>
          </a:bodyPr>
          <a:lstStyle/>
          <a:p>
            <a:r>
              <a:rPr lang="de-DE" sz="3600" b="1" dirty="0"/>
              <a:t>Zufriedenheit mit Wohnumgebung  </a:t>
            </a:r>
          </a:p>
        </p:txBody>
      </p:sp>
      <p:sp>
        <p:nvSpPr>
          <p:cNvPr id="7" name="Rechteck 6">
            <a:extLst>
              <a:ext uri="{FF2B5EF4-FFF2-40B4-BE49-F238E27FC236}">
                <a16:creationId xmlns:a16="http://schemas.microsoft.com/office/drawing/2014/main" id="{2BDA6803-136A-4CDD-8424-8B0A4E1D7354}"/>
              </a:ext>
            </a:extLst>
          </p:cNvPr>
          <p:cNvSpPr/>
          <p:nvPr/>
        </p:nvSpPr>
        <p:spPr>
          <a:xfrm>
            <a:off x="344658" y="1123591"/>
            <a:ext cx="8454683" cy="523220"/>
          </a:xfrm>
          <a:prstGeom prst="rect">
            <a:avLst/>
          </a:prstGeom>
        </p:spPr>
        <p:txBody>
          <a:bodyPr wrap="square">
            <a:spAutoFit/>
          </a:bodyPr>
          <a:lstStyle/>
          <a:p>
            <a:r>
              <a:rPr lang="de-DE" sz="1400" b="1" dirty="0">
                <a:solidFill>
                  <a:srgbClr val="000000"/>
                </a:solidFill>
                <a:latin typeface="Arial" panose="020B0604020202020204" pitchFamily="34" charset="0"/>
              </a:rPr>
              <a:t>Frage: Bitte bewerten Sie anhand einer Skala von 1 bis 4, wie zufrieden Sie insgesamt mit Ihrer Wohnumgebung sind.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6" name="Diagramm 5">
            <a:extLst>
              <a:ext uri="{FF2B5EF4-FFF2-40B4-BE49-F238E27FC236}">
                <a16:creationId xmlns:a16="http://schemas.microsoft.com/office/drawing/2014/main" id="{F12D9B67-FC6F-4CD6-AE1E-D7007E30FE89}"/>
              </a:ext>
            </a:extLst>
          </p:cNvPr>
          <p:cNvGraphicFramePr>
            <a:graphicFrameLocks/>
          </p:cNvGraphicFramePr>
          <p:nvPr>
            <p:extLst>
              <p:ext uri="{D42A27DB-BD31-4B8C-83A1-F6EECF244321}">
                <p14:modId xmlns:p14="http://schemas.microsoft.com/office/powerpoint/2010/main" val="1833643638"/>
              </p:ext>
            </p:extLst>
          </p:nvPr>
        </p:nvGraphicFramePr>
        <p:xfrm>
          <a:off x="675249" y="1730326"/>
          <a:ext cx="7371471" cy="42343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7308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0"/>
            <a:ext cx="9158068" cy="584775"/>
          </a:xfrm>
          <a:solidFill>
            <a:schemeClr val="bg1">
              <a:lumMod val="95000"/>
            </a:schemeClr>
          </a:solidFill>
        </p:spPr>
        <p:txBody>
          <a:bodyPr>
            <a:normAutofit fontScale="90000"/>
          </a:bodyPr>
          <a:lstStyle/>
          <a:p>
            <a:r>
              <a:rPr lang="de-DE" sz="3600" b="1" dirty="0"/>
              <a:t>Wohnkosten I</a:t>
            </a:r>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10" name="Diagramm 9">
            <a:extLst>
              <a:ext uri="{FF2B5EF4-FFF2-40B4-BE49-F238E27FC236}">
                <a16:creationId xmlns:a16="http://schemas.microsoft.com/office/drawing/2014/main" id="{A461511F-5F54-4992-8A27-101752ACFE4E}"/>
              </a:ext>
            </a:extLst>
          </p:cNvPr>
          <p:cNvGraphicFramePr>
            <a:graphicFrameLocks/>
          </p:cNvGraphicFramePr>
          <p:nvPr>
            <p:extLst>
              <p:ext uri="{D42A27DB-BD31-4B8C-83A1-F6EECF244321}">
                <p14:modId xmlns:p14="http://schemas.microsoft.com/office/powerpoint/2010/main" val="1563085439"/>
              </p:ext>
            </p:extLst>
          </p:nvPr>
        </p:nvGraphicFramePr>
        <p:xfrm>
          <a:off x="450166" y="1219317"/>
          <a:ext cx="8117059" cy="5261317"/>
        </p:xfrm>
        <a:graphic>
          <a:graphicData uri="http://schemas.openxmlformats.org/drawingml/2006/chart">
            <c:chart xmlns:c="http://schemas.openxmlformats.org/drawingml/2006/chart" xmlns:r="http://schemas.openxmlformats.org/officeDocument/2006/relationships" r:id="rId2"/>
          </a:graphicData>
        </a:graphic>
      </p:graphicFrame>
      <p:sp>
        <p:nvSpPr>
          <p:cNvPr id="3" name="Rechteck 2">
            <a:extLst>
              <a:ext uri="{FF2B5EF4-FFF2-40B4-BE49-F238E27FC236}">
                <a16:creationId xmlns:a16="http://schemas.microsoft.com/office/drawing/2014/main" id="{B982B045-2CDB-4362-87F9-714DC20F9456}"/>
              </a:ext>
            </a:extLst>
          </p:cNvPr>
          <p:cNvSpPr/>
          <p:nvPr/>
        </p:nvSpPr>
        <p:spPr>
          <a:xfrm>
            <a:off x="239151" y="640436"/>
            <a:ext cx="8904849" cy="523220"/>
          </a:xfrm>
          <a:prstGeom prst="rect">
            <a:avLst/>
          </a:prstGeom>
        </p:spPr>
        <p:txBody>
          <a:bodyPr wrap="square">
            <a:spAutoFit/>
          </a:bodyPr>
          <a:lstStyle/>
          <a:p>
            <a:r>
              <a:rPr lang="de-DE" sz="1400" b="1" dirty="0">
                <a:solidFill>
                  <a:srgbClr val="000000"/>
                </a:solidFill>
                <a:latin typeface="Arial" panose="020B0604020202020204" pitchFamily="34" charset="0"/>
              </a:rPr>
              <a:t>Frage: Wie hoch sind Ihre monatlichen Wohnkosten? / Wie hoch sollten bzw. dürfen die Wohnkosten sein, damit diese für Sie gut leistbar sind? </a:t>
            </a:r>
            <a:endParaRPr lang="de-DE" sz="1400" dirty="0"/>
          </a:p>
        </p:txBody>
      </p:sp>
    </p:spTree>
    <p:extLst>
      <p:ext uri="{BB962C8B-B14F-4D97-AF65-F5344CB8AC3E}">
        <p14:creationId xmlns:p14="http://schemas.microsoft.com/office/powerpoint/2010/main" val="4162603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14209"/>
            <a:ext cx="9144000" cy="584775"/>
          </a:xfrm>
          <a:solidFill>
            <a:schemeClr val="bg1">
              <a:lumMod val="95000"/>
            </a:schemeClr>
          </a:solidFill>
        </p:spPr>
        <p:txBody>
          <a:bodyPr>
            <a:normAutofit fontScale="90000"/>
          </a:bodyPr>
          <a:lstStyle/>
          <a:p>
            <a:r>
              <a:rPr lang="de-DE" sz="3600" b="1" dirty="0"/>
              <a:t>Wohnkosten II</a:t>
            </a:r>
          </a:p>
        </p:txBody>
      </p:sp>
      <p:sp>
        <p:nvSpPr>
          <p:cNvPr id="7" name="Rechteck 6">
            <a:extLst>
              <a:ext uri="{FF2B5EF4-FFF2-40B4-BE49-F238E27FC236}">
                <a16:creationId xmlns:a16="http://schemas.microsoft.com/office/drawing/2014/main" id="{2BDA6803-136A-4CDD-8424-8B0A4E1D7354}"/>
              </a:ext>
            </a:extLst>
          </p:cNvPr>
          <p:cNvSpPr/>
          <p:nvPr/>
        </p:nvSpPr>
        <p:spPr>
          <a:xfrm>
            <a:off x="344658" y="935502"/>
            <a:ext cx="8454683" cy="307777"/>
          </a:xfrm>
          <a:prstGeom prst="rect">
            <a:avLst/>
          </a:prstGeom>
        </p:spPr>
        <p:txBody>
          <a:bodyPr wrap="square">
            <a:spAutoFit/>
          </a:bodyPr>
          <a:lstStyle/>
          <a:p>
            <a:r>
              <a:rPr lang="de-DE" sz="1400" b="1" dirty="0">
                <a:solidFill>
                  <a:srgbClr val="000000"/>
                </a:solidFill>
                <a:latin typeface="Arial" panose="020B0604020202020204" pitchFamily="34" charset="0"/>
              </a:rPr>
              <a:t>Frage: Wie viel Prozent Ihres Haushaltseinkommens müssen Sie für das Wohnen zahlen?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6" name="Diagramm 5">
            <a:extLst>
              <a:ext uri="{FF2B5EF4-FFF2-40B4-BE49-F238E27FC236}">
                <a16:creationId xmlns:a16="http://schemas.microsoft.com/office/drawing/2014/main" id="{1D43A1E2-B8E0-417B-84B7-C4A2FBA69C94}"/>
              </a:ext>
            </a:extLst>
          </p:cNvPr>
          <p:cNvGraphicFramePr>
            <a:graphicFrameLocks/>
          </p:cNvGraphicFramePr>
          <p:nvPr>
            <p:extLst>
              <p:ext uri="{D42A27DB-BD31-4B8C-83A1-F6EECF244321}">
                <p14:modId xmlns:p14="http://schemas.microsoft.com/office/powerpoint/2010/main" val="2466575912"/>
              </p:ext>
            </p:extLst>
          </p:nvPr>
        </p:nvGraphicFramePr>
        <p:xfrm>
          <a:off x="907365" y="1350998"/>
          <a:ext cx="7462912" cy="4571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865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8070"/>
            <a:ext cx="9172134" cy="584775"/>
          </a:xfrm>
          <a:solidFill>
            <a:schemeClr val="bg1">
              <a:lumMod val="95000"/>
            </a:schemeClr>
          </a:solidFill>
        </p:spPr>
        <p:txBody>
          <a:bodyPr>
            <a:normAutofit fontScale="90000"/>
          </a:bodyPr>
          <a:lstStyle/>
          <a:p>
            <a:r>
              <a:rPr lang="de-DE" sz="3600" b="1" dirty="0"/>
              <a:t>Zimmeranzahl </a:t>
            </a:r>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12" name="Diagramm 11">
            <a:extLst>
              <a:ext uri="{FF2B5EF4-FFF2-40B4-BE49-F238E27FC236}">
                <a16:creationId xmlns:a16="http://schemas.microsoft.com/office/drawing/2014/main" id="{8FA3C0D9-5200-4C27-97E7-B850DFD56EAB}"/>
              </a:ext>
            </a:extLst>
          </p:cNvPr>
          <p:cNvGraphicFramePr>
            <a:graphicFrameLocks/>
          </p:cNvGraphicFramePr>
          <p:nvPr>
            <p:extLst>
              <p:ext uri="{D42A27DB-BD31-4B8C-83A1-F6EECF244321}">
                <p14:modId xmlns:p14="http://schemas.microsoft.com/office/powerpoint/2010/main" val="2748069109"/>
              </p:ext>
            </p:extLst>
          </p:nvPr>
        </p:nvGraphicFramePr>
        <p:xfrm>
          <a:off x="773723" y="1336430"/>
          <a:ext cx="7793502" cy="4979963"/>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hteck 12">
            <a:extLst>
              <a:ext uri="{FF2B5EF4-FFF2-40B4-BE49-F238E27FC236}">
                <a16:creationId xmlns:a16="http://schemas.microsoft.com/office/drawing/2014/main" id="{397A8327-7D69-4B37-BBB8-745A680BD006}"/>
              </a:ext>
            </a:extLst>
          </p:cNvPr>
          <p:cNvSpPr/>
          <p:nvPr/>
        </p:nvSpPr>
        <p:spPr>
          <a:xfrm>
            <a:off x="112542" y="724413"/>
            <a:ext cx="8454683" cy="738664"/>
          </a:xfrm>
          <a:prstGeom prst="rect">
            <a:avLst/>
          </a:prstGeom>
        </p:spPr>
        <p:txBody>
          <a:bodyPr wrap="square">
            <a:spAutoFit/>
          </a:bodyPr>
          <a:lstStyle/>
          <a:p>
            <a:r>
              <a:rPr lang="de-DE" sz="1400" b="1" dirty="0">
                <a:solidFill>
                  <a:srgbClr val="000000"/>
                </a:solidFill>
                <a:latin typeface="Arial" panose="020B0604020202020204" pitchFamily="34" charset="0"/>
              </a:rPr>
              <a:t>Frage: Wie viele Wohnräume haben Sie zur Verfügung? / Wie viele Wohnräume sollte Ihre neue bzw. passende Wohnung bzw. passendes Haus haben?   </a:t>
            </a:r>
            <a:endParaRPr lang="de-DE" sz="1400" dirty="0"/>
          </a:p>
          <a:p>
            <a:r>
              <a:rPr lang="de-DE" sz="1400" b="1" dirty="0">
                <a:solidFill>
                  <a:srgbClr val="000000"/>
                </a:solidFill>
                <a:latin typeface="Arial" panose="020B0604020202020204" pitchFamily="34" charset="0"/>
              </a:rPr>
              <a:t> </a:t>
            </a:r>
            <a:endParaRPr lang="de-DE" sz="1400" dirty="0"/>
          </a:p>
        </p:txBody>
      </p:sp>
    </p:spTree>
    <p:extLst>
      <p:ext uri="{BB962C8B-B14F-4D97-AF65-F5344CB8AC3E}">
        <p14:creationId xmlns:p14="http://schemas.microsoft.com/office/powerpoint/2010/main" val="1602810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BD947-1BF2-414E-A2AE-5BB856C659A4}"/>
              </a:ext>
            </a:extLst>
          </p:cNvPr>
          <p:cNvSpPr>
            <a:spLocks noGrp="1"/>
          </p:cNvSpPr>
          <p:nvPr>
            <p:ph type="title"/>
          </p:nvPr>
        </p:nvSpPr>
        <p:spPr>
          <a:xfrm>
            <a:off x="0" y="-28277"/>
            <a:ext cx="9200271" cy="584775"/>
          </a:xfrm>
          <a:solidFill>
            <a:schemeClr val="bg1">
              <a:lumMod val="95000"/>
            </a:schemeClr>
          </a:solidFill>
        </p:spPr>
        <p:txBody>
          <a:bodyPr>
            <a:normAutofit fontScale="90000"/>
          </a:bodyPr>
          <a:lstStyle/>
          <a:p>
            <a:r>
              <a:rPr lang="de-DE" sz="3600" b="1" dirty="0"/>
              <a:t>Eigenes Zimmer Kinder / Rückzugsraum</a:t>
            </a:r>
          </a:p>
        </p:txBody>
      </p:sp>
      <p:sp>
        <p:nvSpPr>
          <p:cNvPr id="7" name="Rechteck 6">
            <a:extLst>
              <a:ext uri="{FF2B5EF4-FFF2-40B4-BE49-F238E27FC236}">
                <a16:creationId xmlns:a16="http://schemas.microsoft.com/office/drawing/2014/main" id="{2BDA6803-136A-4CDD-8424-8B0A4E1D7354}"/>
              </a:ext>
            </a:extLst>
          </p:cNvPr>
          <p:cNvSpPr/>
          <p:nvPr/>
        </p:nvSpPr>
        <p:spPr>
          <a:xfrm>
            <a:off x="1350498" y="1043221"/>
            <a:ext cx="8454683" cy="307777"/>
          </a:xfrm>
          <a:prstGeom prst="rect">
            <a:avLst/>
          </a:prstGeom>
        </p:spPr>
        <p:txBody>
          <a:bodyPr wrap="square">
            <a:spAutoFit/>
          </a:bodyPr>
          <a:lstStyle/>
          <a:p>
            <a:r>
              <a:rPr lang="de-DE" sz="1400" b="1" dirty="0">
                <a:solidFill>
                  <a:srgbClr val="000000"/>
                </a:solidFill>
                <a:latin typeface="Arial" panose="020B0604020202020204" pitchFamily="34" charset="0"/>
              </a:rPr>
              <a:t>Frage: Hat Ihr Kind/haben Ihre Kinder ein eigenes Zimmer? </a:t>
            </a:r>
            <a:endParaRPr lang="de-DE" sz="1400" dirty="0"/>
          </a:p>
        </p:txBody>
      </p:sp>
      <p:sp>
        <p:nvSpPr>
          <p:cNvPr id="8" name="Textfeld 7">
            <a:extLst>
              <a:ext uri="{FF2B5EF4-FFF2-40B4-BE49-F238E27FC236}">
                <a16:creationId xmlns:a16="http://schemas.microsoft.com/office/drawing/2014/main" id="{6D18C2E0-D40F-4E91-8B93-A23E57275122}"/>
              </a:ext>
            </a:extLst>
          </p:cNvPr>
          <p:cNvSpPr txBox="1"/>
          <p:nvPr/>
        </p:nvSpPr>
        <p:spPr>
          <a:xfrm>
            <a:off x="907365" y="6548545"/>
            <a:ext cx="7659860" cy="246221"/>
          </a:xfrm>
          <a:prstGeom prst="rect">
            <a:avLst/>
          </a:prstGeom>
          <a:noFill/>
        </p:spPr>
        <p:txBody>
          <a:bodyPr wrap="square" rtlCol="0">
            <a:spAutoFit/>
          </a:bodyPr>
          <a:lstStyle/>
          <a:p>
            <a:r>
              <a:rPr lang="de-DE" sz="1000" dirty="0"/>
              <a:t>JUNO im Auftrag der MA 50 2019: Wohnsituation und Wohnbedürfnisse von Alleinerziehenden in Wien. n=348; Angaben in Prozent</a:t>
            </a:r>
          </a:p>
        </p:txBody>
      </p:sp>
      <p:graphicFrame>
        <p:nvGraphicFramePr>
          <p:cNvPr id="11" name="Diagramm 10">
            <a:extLst>
              <a:ext uri="{FF2B5EF4-FFF2-40B4-BE49-F238E27FC236}">
                <a16:creationId xmlns:a16="http://schemas.microsoft.com/office/drawing/2014/main" id="{08875C46-B10F-4A7F-96CA-101597C715DD}"/>
              </a:ext>
            </a:extLst>
          </p:cNvPr>
          <p:cNvGraphicFramePr>
            <a:graphicFrameLocks/>
          </p:cNvGraphicFramePr>
          <p:nvPr>
            <p:extLst>
              <p:ext uri="{D42A27DB-BD31-4B8C-83A1-F6EECF244321}">
                <p14:modId xmlns:p14="http://schemas.microsoft.com/office/powerpoint/2010/main" val="2419756303"/>
              </p:ext>
            </p:extLst>
          </p:nvPr>
        </p:nvGraphicFramePr>
        <p:xfrm>
          <a:off x="464233" y="1669268"/>
          <a:ext cx="7659859" cy="42532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379144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2260</Words>
  <Application>Microsoft Office PowerPoint</Application>
  <PresentationFormat>Bildschirmpräsentation (4:3)</PresentationFormat>
  <Paragraphs>177</Paragraphs>
  <Slides>31</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31</vt:i4>
      </vt:variant>
    </vt:vector>
  </HeadingPairs>
  <TitlesOfParts>
    <vt:vector size="36" baseType="lpstr">
      <vt:lpstr>Arial</vt:lpstr>
      <vt:lpstr>Calibri</vt:lpstr>
      <vt:lpstr>Calibri Light</vt:lpstr>
      <vt:lpstr>Symbol</vt:lpstr>
      <vt:lpstr>Office</vt:lpstr>
      <vt:lpstr>Die Wohnsituation und  -bedürfnisse von Alleinerziehenden in Wien</vt:lpstr>
      <vt:lpstr>Forschungsdesign</vt:lpstr>
      <vt:lpstr>Fragestellungen</vt:lpstr>
      <vt:lpstr>Zufriedenheit mit Wohnung  </vt:lpstr>
      <vt:lpstr>Zufriedenheit mit Wohnumgebung  </vt:lpstr>
      <vt:lpstr>Wohnkosten I</vt:lpstr>
      <vt:lpstr>Wohnkosten II</vt:lpstr>
      <vt:lpstr>Zimmeranzahl </vt:lpstr>
      <vt:lpstr>Eigenes Zimmer Kinder / Rückzugsraum</vt:lpstr>
      <vt:lpstr>Eigenes Schlafzimmer Eltern / Rückzugsraum </vt:lpstr>
      <vt:lpstr>Fehlende Rückzugsmöglichkeiten</vt:lpstr>
      <vt:lpstr>Leistbarkeit von Heizkosten  </vt:lpstr>
      <vt:lpstr>Wohnbeihilfe  </vt:lpstr>
      <vt:lpstr>Umzugswunsch</vt:lpstr>
      <vt:lpstr>Gründe für einen Umzug </vt:lpstr>
      <vt:lpstr>Wohnbedürfnisse: Wohnung</vt:lpstr>
      <vt:lpstr>Wohnbedürfnisse: Wohnumgebung</vt:lpstr>
      <vt:lpstr>Wohnbedürfnisse</vt:lpstr>
      <vt:lpstr>Schwierigkeiten bei der Wohnungssuche I</vt:lpstr>
      <vt:lpstr>Schwierigkeiten bei der Wohnungssuche II</vt:lpstr>
      <vt:lpstr>Schwierigkeiten bei der Wohnungssuche III</vt:lpstr>
      <vt:lpstr>Diskriminierung am Wohnungsmarkt</vt:lpstr>
      <vt:lpstr>Wohnübergang I</vt:lpstr>
      <vt:lpstr>Wohnübergang II</vt:lpstr>
      <vt:lpstr>Wohnübergang III</vt:lpstr>
      <vt:lpstr>Gefahr von Wohnungslosigkeit</vt:lpstr>
      <vt:lpstr>PowerPoint-Präsentation</vt:lpstr>
      <vt:lpstr>Gründe für keine geförderte Wohnung bzw. Gemeindewohnung II</vt:lpstr>
      <vt:lpstr>Gemeinschaftliches Wohnen I</vt:lpstr>
      <vt:lpstr>Gemeinschaftliches Wohnen II</vt:lpstr>
      <vt:lpstr>Vielen Dank für Ihre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Wohnsituation und  -bedürfnisse von Alleinerziehenden in Wien</dc:title>
  <dc:creator>mschorn</dc:creator>
  <cp:lastModifiedBy>mschorn</cp:lastModifiedBy>
  <cp:revision>32</cp:revision>
  <dcterms:created xsi:type="dcterms:W3CDTF">2019-10-13T21:22:03Z</dcterms:created>
  <dcterms:modified xsi:type="dcterms:W3CDTF">2020-02-23T23:08:39Z</dcterms:modified>
</cp:coreProperties>
</file>